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5"/>
  </p:notesMasterIdLst>
  <p:sldIdLst>
    <p:sldId id="256" r:id="rId2"/>
    <p:sldId id="257" r:id="rId3"/>
    <p:sldId id="272" r:id="rId4"/>
    <p:sldId id="273" r:id="rId5"/>
    <p:sldId id="278" r:id="rId6"/>
    <p:sldId id="258" r:id="rId7"/>
    <p:sldId id="275" r:id="rId8"/>
    <p:sldId id="259" r:id="rId9"/>
    <p:sldId id="276" r:id="rId10"/>
    <p:sldId id="277" r:id="rId11"/>
    <p:sldId id="279" r:id="rId12"/>
    <p:sldId id="280" r:id="rId13"/>
    <p:sldId id="288" r:id="rId14"/>
    <p:sldId id="289" r:id="rId15"/>
    <p:sldId id="290" r:id="rId16"/>
    <p:sldId id="291" r:id="rId17"/>
    <p:sldId id="292" r:id="rId18"/>
    <p:sldId id="293" r:id="rId19"/>
    <p:sldId id="294" r:id="rId20"/>
    <p:sldId id="298" r:id="rId21"/>
    <p:sldId id="295" r:id="rId22"/>
    <p:sldId id="296" r:id="rId23"/>
    <p:sldId id="297" r:id="rId24"/>
    <p:sldId id="305" r:id="rId25"/>
    <p:sldId id="299" r:id="rId26"/>
    <p:sldId id="300" r:id="rId27"/>
    <p:sldId id="301" r:id="rId28"/>
    <p:sldId id="302" r:id="rId29"/>
    <p:sldId id="303" r:id="rId30"/>
    <p:sldId id="304" r:id="rId31"/>
    <p:sldId id="287" r:id="rId32"/>
    <p:sldId id="274" r:id="rId33"/>
    <p:sldId id="271" r:id="rId34"/>
  </p:sldIdLst>
  <p:sldSz cx="10045700" cy="644525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30">
          <p15:clr>
            <a:srgbClr val="A4A3A4"/>
          </p15:clr>
        </p15:guide>
        <p15:guide id="2" pos="3164">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wflQfZ/FYKSDMY/I/ayMsKp6e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EBCB5D-8C05-43CF-8B6E-739BF2B3D60F}" v="10" dt="2024-03-15T05:56:26.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56" autoAdjust="0"/>
    <p:restoredTop sz="94660"/>
  </p:normalViewPr>
  <p:slideViewPr>
    <p:cSldViewPr snapToGrid="0">
      <p:cViewPr>
        <p:scale>
          <a:sx n="75" d="100"/>
          <a:sy n="75" d="100"/>
        </p:scale>
        <p:origin x="1188" y="-54"/>
      </p:cViewPr>
      <p:guideLst>
        <p:guide orient="horz" pos="2030"/>
        <p:guide pos="31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yush Kumar" userId="a81ca2ad345aecb8" providerId="LiveId" clId="{92EBCB5D-8C05-43CF-8B6E-739BF2B3D60F}"/>
    <pc:docChg chg="undo custSel addSld modSld">
      <pc:chgData name="Aayush Kumar" userId="a81ca2ad345aecb8" providerId="LiveId" clId="{92EBCB5D-8C05-43CF-8B6E-739BF2B3D60F}" dt="2024-03-15T06:33:33.455" v="1632" actId="20577"/>
      <pc:docMkLst>
        <pc:docMk/>
      </pc:docMkLst>
      <pc:sldChg chg="modSp mod modTransition">
        <pc:chgData name="Aayush Kumar" userId="a81ca2ad345aecb8" providerId="LiveId" clId="{92EBCB5D-8C05-43CF-8B6E-739BF2B3D60F}" dt="2024-03-15T04:36:26.487" v="43" actId="20577"/>
        <pc:sldMkLst>
          <pc:docMk/>
          <pc:sldMk cId="0" sldId="256"/>
        </pc:sldMkLst>
        <pc:spChg chg="mod">
          <ac:chgData name="Aayush Kumar" userId="a81ca2ad345aecb8" providerId="LiveId" clId="{92EBCB5D-8C05-43CF-8B6E-739BF2B3D60F}" dt="2024-03-15T04:36:26.487" v="43" actId="20577"/>
          <ac:spMkLst>
            <pc:docMk/>
            <pc:sldMk cId="0" sldId="256"/>
            <ac:spMk id="51" creationId="{00000000-0000-0000-0000-000000000000}"/>
          </ac:spMkLst>
        </pc:spChg>
      </pc:sldChg>
      <pc:sldChg chg="modSp mod modTransition">
        <pc:chgData name="Aayush Kumar" userId="a81ca2ad345aecb8" providerId="LiveId" clId="{92EBCB5D-8C05-43CF-8B6E-739BF2B3D60F}" dt="2024-03-15T06:02:02.348" v="1272" actId="255"/>
        <pc:sldMkLst>
          <pc:docMk/>
          <pc:sldMk cId="0" sldId="257"/>
        </pc:sldMkLst>
        <pc:spChg chg="mod">
          <ac:chgData name="Aayush Kumar" userId="a81ca2ad345aecb8" providerId="LiveId" clId="{92EBCB5D-8C05-43CF-8B6E-739BF2B3D60F}" dt="2024-03-15T06:02:02.348" v="1272" actId="255"/>
          <ac:spMkLst>
            <pc:docMk/>
            <pc:sldMk cId="0" sldId="257"/>
            <ac:spMk id="59" creationId="{00000000-0000-0000-0000-000000000000}"/>
          </ac:spMkLst>
        </pc:spChg>
      </pc:sldChg>
      <pc:sldChg chg="modSp mod modTransition">
        <pc:chgData name="Aayush Kumar" userId="a81ca2ad345aecb8" providerId="LiveId" clId="{92EBCB5D-8C05-43CF-8B6E-739BF2B3D60F}" dt="2024-03-15T06:01:46.046" v="1271"/>
        <pc:sldMkLst>
          <pc:docMk/>
          <pc:sldMk cId="0" sldId="258"/>
        </pc:sldMkLst>
        <pc:spChg chg="mod">
          <ac:chgData name="Aayush Kumar" userId="a81ca2ad345aecb8" providerId="LiveId" clId="{92EBCB5D-8C05-43CF-8B6E-739BF2B3D60F}" dt="2024-03-15T06:01:46.046" v="1271"/>
          <ac:spMkLst>
            <pc:docMk/>
            <pc:sldMk cId="0" sldId="258"/>
            <ac:spMk id="67" creationId="{00000000-0000-0000-0000-000000000000}"/>
          </ac:spMkLst>
        </pc:spChg>
      </pc:sldChg>
      <pc:sldChg chg="modSp mod modTransition">
        <pc:chgData name="Aayush Kumar" userId="a81ca2ad345aecb8" providerId="LiveId" clId="{92EBCB5D-8C05-43CF-8B6E-739BF2B3D60F}" dt="2024-03-15T06:03:09.259" v="1278" actId="113"/>
        <pc:sldMkLst>
          <pc:docMk/>
          <pc:sldMk cId="0" sldId="259"/>
        </pc:sldMkLst>
        <pc:spChg chg="mod">
          <ac:chgData name="Aayush Kumar" userId="a81ca2ad345aecb8" providerId="LiveId" clId="{92EBCB5D-8C05-43CF-8B6E-739BF2B3D60F}" dt="2024-03-15T06:03:09.259" v="1278" actId="113"/>
          <ac:spMkLst>
            <pc:docMk/>
            <pc:sldMk cId="0" sldId="259"/>
            <ac:spMk id="75" creationId="{00000000-0000-0000-0000-000000000000}"/>
          </ac:spMkLst>
        </pc:spChg>
      </pc:sldChg>
      <pc:sldChg chg="modTransition">
        <pc:chgData name="Aayush Kumar" userId="a81ca2ad345aecb8" providerId="LiveId" clId="{92EBCB5D-8C05-43CF-8B6E-739BF2B3D60F}" dt="2024-03-15T04:19:36.787" v="6"/>
        <pc:sldMkLst>
          <pc:docMk/>
          <pc:sldMk cId="0" sldId="271"/>
        </pc:sldMkLst>
      </pc:sldChg>
      <pc:sldChg chg="modSp mod">
        <pc:chgData name="Aayush Kumar" userId="a81ca2ad345aecb8" providerId="LiveId" clId="{92EBCB5D-8C05-43CF-8B6E-739BF2B3D60F}" dt="2024-03-15T06:02:20.013" v="1273" actId="255"/>
        <pc:sldMkLst>
          <pc:docMk/>
          <pc:sldMk cId="0" sldId="272"/>
        </pc:sldMkLst>
        <pc:spChg chg="mod">
          <ac:chgData name="Aayush Kumar" userId="a81ca2ad345aecb8" providerId="LiveId" clId="{92EBCB5D-8C05-43CF-8B6E-739BF2B3D60F}" dt="2024-03-15T06:02:20.013" v="1273" actId="255"/>
          <ac:spMkLst>
            <pc:docMk/>
            <pc:sldMk cId="0" sldId="272"/>
            <ac:spMk id="3" creationId="{00000000-0000-0000-0000-000000000000}"/>
          </ac:spMkLst>
        </pc:spChg>
      </pc:sldChg>
      <pc:sldChg chg="modSp mod modTransition">
        <pc:chgData name="Aayush Kumar" userId="a81ca2ad345aecb8" providerId="LiveId" clId="{92EBCB5D-8C05-43CF-8B6E-739BF2B3D60F}" dt="2024-03-15T06:33:33.455" v="1632" actId="20577"/>
        <pc:sldMkLst>
          <pc:docMk/>
          <pc:sldMk cId="0" sldId="273"/>
        </pc:sldMkLst>
        <pc:spChg chg="mod">
          <ac:chgData name="Aayush Kumar" userId="a81ca2ad345aecb8" providerId="LiveId" clId="{92EBCB5D-8C05-43CF-8B6E-739BF2B3D60F}" dt="2024-03-15T06:33:33.455" v="1632" actId="20577"/>
          <ac:spMkLst>
            <pc:docMk/>
            <pc:sldMk cId="0" sldId="273"/>
            <ac:spMk id="3" creationId="{00000000-0000-0000-0000-000000000000}"/>
          </ac:spMkLst>
        </pc:spChg>
      </pc:sldChg>
      <pc:sldChg chg="modTransition">
        <pc:chgData name="Aayush Kumar" userId="a81ca2ad345aecb8" providerId="LiveId" clId="{92EBCB5D-8C05-43CF-8B6E-739BF2B3D60F}" dt="2024-03-15T04:19:34.464" v="5"/>
        <pc:sldMkLst>
          <pc:docMk/>
          <pc:sldMk cId="4289734487" sldId="274"/>
        </pc:sldMkLst>
      </pc:sldChg>
      <pc:sldChg chg="modSp mod modTransition">
        <pc:chgData name="Aayush Kumar" userId="a81ca2ad345aecb8" providerId="LiveId" clId="{92EBCB5D-8C05-43CF-8B6E-739BF2B3D60F}" dt="2024-03-15T06:01:10.629" v="1264" actId="21"/>
        <pc:sldMkLst>
          <pc:docMk/>
          <pc:sldMk cId="2226065591" sldId="275"/>
        </pc:sldMkLst>
        <pc:spChg chg="mod">
          <ac:chgData name="Aayush Kumar" userId="a81ca2ad345aecb8" providerId="LiveId" clId="{92EBCB5D-8C05-43CF-8B6E-739BF2B3D60F}" dt="2024-03-15T06:01:10.629" v="1264" actId="21"/>
          <ac:spMkLst>
            <pc:docMk/>
            <pc:sldMk cId="2226065591" sldId="275"/>
            <ac:spMk id="3" creationId="{00000000-0000-0000-0000-000000000000}"/>
          </ac:spMkLst>
        </pc:spChg>
      </pc:sldChg>
      <pc:sldChg chg="addSp delSp modSp add mod">
        <pc:chgData name="Aayush Kumar" userId="a81ca2ad345aecb8" providerId="LiveId" clId="{92EBCB5D-8C05-43CF-8B6E-739BF2B3D60F}" dt="2024-03-15T06:00:29.473" v="1263" actId="20577"/>
        <pc:sldMkLst>
          <pc:docMk/>
          <pc:sldMk cId="1499626040" sldId="276"/>
        </pc:sldMkLst>
        <pc:spChg chg="add del mod">
          <ac:chgData name="Aayush Kumar" userId="a81ca2ad345aecb8" providerId="LiveId" clId="{92EBCB5D-8C05-43CF-8B6E-739BF2B3D60F}" dt="2024-03-15T05:56:12.552" v="713"/>
          <ac:spMkLst>
            <pc:docMk/>
            <pc:sldMk cId="1499626040" sldId="276"/>
            <ac:spMk id="2" creationId="{C8DCF45C-43C9-D95E-8541-C01ED9BB94E0}"/>
          </ac:spMkLst>
        </pc:spChg>
        <pc:spChg chg="mod">
          <ac:chgData name="Aayush Kumar" userId="a81ca2ad345aecb8" providerId="LiveId" clId="{92EBCB5D-8C05-43CF-8B6E-739BF2B3D60F}" dt="2024-03-15T06:00:29.473" v="1263" actId="20577"/>
          <ac:spMkLst>
            <pc:docMk/>
            <pc:sldMk cId="1499626040" sldId="276"/>
            <ac:spMk id="3" creationId="{00000000-0000-0000-0000-000000000000}"/>
          </ac:spMkLst>
        </pc:spChg>
        <pc:spChg chg="add mod">
          <ac:chgData name="Aayush Kumar" userId="a81ca2ad345aecb8" providerId="LiveId" clId="{92EBCB5D-8C05-43CF-8B6E-739BF2B3D60F}" dt="2024-03-15T05:57:09.899" v="760" actId="1076"/>
          <ac:spMkLst>
            <pc:docMk/>
            <pc:sldMk cId="1499626040" sldId="276"/>
            <ac:spMk id="5" creationId="{5B576EBE-37C4-344F-E70B-B02FC961EF7A}"/>
          </ac:spMkLst>
        </pc:spChg>
      </pc:sldChg>
      <pc:sldChg chg="modSp add mod">
        <pc:chgData name="Aayush Kumar" userId="a81ca2ad345aecb8" providerId="LiveId" clId="{92EBCB5D-8C05-43CF-8B6E-739BF2B3D60F}" dt="2024-03-15T06:30:07.209" v="1631" actId="20577"/>
        <pc:sldMkLst>
          <pc:docMk/>
          <pc:sldMk cId="3331503420" sldId="277"/>
        </pc:sldMkLst>
        <pc:spChg chg="mod">
          <ac:chgData name="Aayush Kumar" userId="a81ca2ad345aecb8" providerId="LiveId" clId="{92EBCB5D-8C05-43CF-8B6E-739BF2B3D60F}" dt="2024-03-15T06:30:07.209" v="1631" actId="20577"/>
          <ac:spMkLst>
            <pc:docMk/>
            <pc:sldMk cId="3331503420" sldId="277"/>
            <ac:spMk id="3" creationId="{00000000-0000-0000-0000-000000000000}"/>
          </ac:spMkLst>
        </pc:spChg>
        <pc:spChg chg="mod">
          <ac:chgData name="Aayush Kumar" userId="a81ca2ad345aecb8" providerId="LiveId" clId="{92EBCB5D-8C05-43CF-8B6E-739BF2B3D60F}" dt="2024-03-15T06:06:29.169" v="1322" actId="20577"/>
          <ac:spMkLst>
            <pc:docMk/>
            <pc:sldMk cId="3331503420" sldId="277"/>
            <ac:spMk id="5" creationId="{5B576EBE-37C4-344F-E70B-B02FC961EF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 name="Google Shape;4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4e6f485dd1_0_113:notes"/>
          <p:cNvSpPr>
            <a:spLocks noGrp="1" noRot="1" noChangeAspect="1"/>
          </p:cNvSpPr>
          <p:nvPr>
            <p:ph type="sldImg" idx="2"/>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4e6f485dd1_0_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 name="Google Shape;56;g24e6f485dd1_0_1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6b763f6f4_1_0:notes"/>
          <p:cNvSpPr>
            <a:spLocks noGrp="1" noRot="1" noChangeAspect="1"/>
          </p:cNvSpPr>
          <p:nvPr>
            <p:ph type="sldImg" idx="2"/>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6b763f6f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 name="Google Shape;64;g226b763f6f4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e6f485dd1_0_130:notes"/>
          <p:cNvSpPr>
            <a:spLocks noGrp="1" noRot="1" noChangeAspect="1"/>
          </p:cNvSpPr>
          <p:nvPr>
            <p:ph type="sldImg" idx="2"/>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e6f485dd1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 name="Google Shape;72;g24e6f485dd1_0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e6f485dd1_0_105:notes"/>
          <p:cNvSpPr>
            <a:spLocks noGrp="1" noRot="1" noChangeAspect="1"/>
          </p:cNvSpPr>
          <p:nvPr>
            <p:ph type="sldImg" idx="2"/>
          </p:nvPr>
        </p:nvSpPr>
        <p:spPr>
          <a:xfrm>
            <a:off x="757238" y="685800"/>
            <a:ext cx="5343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e6f485dd1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9" name="Google Shape;169;g24e6f485dd1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4" descr="LOGO.gif"/>
          <p:cNvPicPr preferRelativeResize="0"/>
          <p:nvPr/>
        </p:nvPicPr>
        <p:blipFill rotWithShape="1">
          <a:blip r:embed="rId2">
            <a:alphaModFix/>
          </a:blip>
          <a:srcRect b="10713"/>
          <a:stretch/>
        </p:blipFill>
        <p:spPr>
          <a:xfrm>
            <a:off x="7199418" y="214841"/>
            <a:ext cx="2260282" cy="596782"/>
          </a:xfrm>
          <a:prstGeom prst="rect">
            <a:avLst/>
          </a:prstGeom>
          <a:noFill/>
          <a:ln>
            <a:noFill/>
          </a:ln>
        </p:spPr>
      </p:pic>
      <p:grpSp>
        <p:nvGrpSpPr>
          <p:cNvPr id="26" name="Google Shape;26;p4"/>
          <p:cNvGrpSpPr/>
          <p:nvPr/>
        </p:nvGrpSpPr>
        <p:grpSpPr>
          <a:xfrm>
            <a:off x="6752944" y="4"/>
            <a:ext cx="3292756" cy="823559"/>
            <a:chOff x="6096000" y="3924300"/>
            <a:chExt cx="2997200" cy="876300"/>
          </a:xfrm>
        </p:grpSpPr>
        <p:sp>
          <p:nvSpPr>
            <p:cNvPr id="27" name="Google Shape;27;p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 name="Google Shape;28;p4"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30" name="Google Shape;30;p4" descr="logo.jpg"/>
          <p:cNvPicPr preferRelativeResize="0"/>
          <p:nvPr/>
        </p:nvPicPr>
        <p:blipFill rotWithShape="1">
          <a:blip r:embed="rId3">
            <a:alphaModFix/>
          </a:blip>
          <a:srcRect/>
          <a:stretch/>
        </p:blipFill>
        <p:spPr>
          <a:xfrm>
            <a:off x="7199421" y="214843"/>
            <a:ext cx="2110294" cy="572910"/>
          </a:xfrm>
          <a:prstGeom prst="rect">
            <a:avLst/>
          </a:prstGeom>
          <a:noFill/>
          <a:ln>
            <a:noFill/>
          </a:ln>
        </p:spPr>
      </p:pic>
      <p:sp>
        <p:nvSpPr>
          <p:cNvPr id="31" name="Google Shape;31;p4"/>
          <p:cNvSpPr txBox="1">
            <a:spLocks noGrp="1"/>
          </p:cNvSpPr>
          <p:nvPr>
            <p:ph type="title"/>
          </p:nvPr>
        </p:nvSpPr>
        <p:spPr>
          <a:xfrm>
            <a:off x="3" y="2"/>
            <a:ext cx="7115703" cy="78775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502287" y="1289052"/>
            <a:ext cx="9041131" cy="4253567"/>
          </a:xfrm>
          <a:prstGeom prst="rect">
            <a:avLst/>
          </a:prstGeom>
          <a:noFill/>
          <a:ln>
            <a:noFill/>
          </a:ln>
        </p:spPr>
        <p:txBody>
          <a:bodyPr spcFirstLastPara="1" wrap="square" lIns="91425" tIns="45700" rIns="91425" bIns="45700" anchor="t" anchorCtr="0">
            <a:noAutofit/>
          </a:bodyPr>
          <a:lstStyle>
            <a:lvl1pPr marL="457200" lvl="0"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502288" y="5973796"/>
            <a:ext cx="2343997" cy="3431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3432282" y="5973796"/>
            <a:ext cx="3181138" cy="34314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7199422" y="5973796"/>
            <a:ext cx="2343997" cy="343149"/>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0070C0"/>
                </a:solidFill>
                <a:latin typeface="Times New Roman"/>
                <a:ea typeface="Times New Roman"/>
                <a:cs typeface="Times New Roman"/>
                <a:sym typeface="Times New Roman"/>
              </a:defRPr>
            </a:lvl1pPr>
            <a:lvl2pPr marL="0" lvl="1" indent="0" algn="r">
              <a:spcBef>
                <a:spcPts val="0"/>
              </a:spcBef>
              <a:spcAft>
                <a:spcPts val="0"/>
              </a:spcAft>
              <a:buNone/>
              <a:defRPr sz="1200" b="1">
                <a:solidFill>
                  <a:srgbClr val="0070C0"/>
                </a:solidFill>
                <a:latin typeface="Times New Roman"/>
                <a:ea typeface="Times New Roman"/>
                <a:cs typeface="Times New Roman"/>
                <a:sym typeface="Times New Roman"/>
              </a:defRPr>
            </a:lvl2pPr>
            <a:lvl3pPr marL="0" lvl="2" indent="0" algn="r">
              <a:spcBef>
                <a:spcPts val="0"/>
              </a:spcBef>
              <a:spcAft>
                <a:spcPts val="0"/>
              </a:spcAft>
              <a:buNone/>
              <a:defRPr sz="1200" b="1">
                <a:solidFill>
                  <a:srgbClr val="0070C0"/>
                </a:solidFill>
                <a:latin typeface="Times New Roman"/>
                <a:ea typeface="Times New Roman"/>
                <a:cs typeface="Times New Roman"/>
                <a:sym typeface="Times New Roman"/>
              </a:defRPr>
            </a:lvl3pPr>
            <a:lvl4pPr marL="0" lvl="3" indent="0" algn="r">
              <a:spcBef>
                <a:spcPts val="0"/>
              </a:spcBef>
              <a:spcAft>
                <a:spcPts val="0"/>
              </a:spcAft>
              <a:buNone/>
              <a:defRPr sz="1200" b="1">
                <a:solidFill>
                  <a:srgbClr val="0070C0"/>
                </a:solidFill>
                <a:latin typeface="Times New Roman"/>
                <a:ea typeface="Times New Roman"/>
                <a:cs typeface="Times New Roman"/>
                <a:sym typeface="Times New Roman"/>
              </a:defRPr>
            </a:lvl4pPr>
            <a:lvl5pPr marL="0" lvl="4" indent="0" algn="r">
              <a:spcBef>
                <a:spcPts val="0"/>
              </a:spcBef>
              <a:spcAft>
                <a:spcPts val="0"/>
              </a:spcAft>
              <a:buNone/>
              <a:defRPr sz="1200" b="1">
                <a:solidFill>
                  <a:srgbClr val="0070C0"/>
                </a:solidFill>
                <a:latin typeface="Times New Roman"/>
                <a:ea typeface="Times New Roman"/>
                <a:cs typeface="Times New Roman"/>
                <a:sym typeface="Times New Roman"/>
              </a:defRPr>
            </a:lvl5pPr>
            <a:lvl6pPr marL="0" lvl="5" indent="0" algn="r">
              <a:spcBef>
                <a:spcPts val="0"/>
              </a:spcBef>
              <a:spcAft>
                <a:spcPts val="0"/>
              </a:spcAft>
              <a:buNone/>
              <a:defRPr sz="1200" b="1">
                <a:solidFill>
                  <a:srgbClr val="0070C0"/>
                </a:solidFill>
                <a:latin typeface="Times New Roman"/>
                <a:ea typeface="Times New Roman"/>
                <a:cs typeface="Times New Roman"/>
                <a:sym typeface="Times New Roman"/>
              </a:defRPr>
            </a:lvl6pPr>
            <a:lvl7pPr marL="0" lvl="6" indent="0" algn="r">
              <a:spcBef>
                <a:spcPts val="0"/>
              </a:spcBef>
              <a:spcAft>
                <a:spcPts val="0"/>
              </a:spcAft>
              <a:buNone/>
              <a:defRPr sz="1200" b="1">
                <a:solidFill>
                  <a:srgbClr val="0070C0"/>
                </a:solidFill>
                <a:latin typeface="Times New Roman"/>
                <a:ea typeface="Times New Roman"/>
                <a:cs typeface="Times New Roman"/>
                <a:sym typeface="Times New Roman"/>
              </a:defRPr>
            </a:lvl7pPr>
            <a:lvl8pPr marL="0" lvl="7" indent="0" algn="r">
              <a:spcBef>
                <a:spcPts val="0"/>
              </a:spcBef>
              <a:spcAft>
                <a:spcPts val="0"/>
              </a:spcAft>
              <a:buNone/>
              <a:defRPr sz="1200" b="1">
                <a:solidFill>
                  <a:srgbClr val="0070C0"/>
                </a:solidFill>
                <a:latin typeface="Times New Roman"/>
                <a:ea typeface="Times New Roman"/>
                <a:cs typeface="Times New Roman"/>
                <a:sym typeface="Times New Roman"/>
              </a:defRPr>
            </a:lvl8pPr>
            <a:lvl9pPr marL="0" lvl="8" indent="0" algn="r">
              <a:spcBef>
                <a:spcPts val="0"/>
              </a:spcBef>
              <a:spcAft>
                <a:spcPts val="0"/>
              </a:spcAft>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5"/>
          <p:cNvSpPr txBox="1">
            <a:spLocks noGrp="1"/>
          </p:cNvSpPr>
          <p:nvPr>
            <p:ph type="ctrTitle"/>
          </p:nvPr>
        </p:nvSpPr>
        <p:spPr>
          <a:xfrm>
            <a:off x="1" y="3"/>
            <a:ext cx="6027420" cy="8593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1">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subTitle" idx="1"/>
          </p:nvPr>
        </p:nvSpPr>
        <p:spPr>
          <a:xfrm>
            <a:off x="586001" y="1289053"/>
            <a:ext cx="8957417" cy="4440061"/>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9" name="Google Shape;39;p5"/>
          <p:cNvSpPr txBox="1">
            <a:spLocks noGrp="1"/>
          </p:cNvSpPr>
          <p:nvPr>
            <p:ph type="dt" idx="10"/>
          </p:nvPr>
        </p:nvSpPr>
        <p:spPr>
          <a:xfrm>
            <a:off x="502288" y="5973796"/>
            <a:ext cx="2343997" cy="3431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3432282" y="5973796"/>
            <a:ext cx="3181138" cy="34314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7199422" y="5973796"/>
            <a:ext cx="2343997" cy="343149"/>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0070C0"/>
                </a:solidFill>
                <a:latin typeface="Times New Roman"/>
                <a:ea typeface="Times New Roman"/>
                <a:cs typeface="Times New Roman"/>
                <a:sym typeface="Times New Roman"/>
              </a:defRPr>
            </a:lvl1pPr>
            <a:lvl2pPr marL="0" lvl="1" indent="0" algn="r">
              <a:spcBef>
                <a:spcPts val="0"/>
              </a:spcBef>
              <a:spcAft>
                <a:spcPts val="0"/>
              </a:spcAft>
              <a:buNone/>
              <a:defRPr sz="1200" b="1">
                <a:solidFill>
                  <a:srgbClr val="0070C0"/>
                </a:solidFill>
                <a:latin typeface="Times New Roman"/>
                <a:ea typeface="Times New Roman"/>
                <a:cs typeface="Times New Roman"/>
                <a:sym typeface="Times New Roman"/>
              </a:defRPr>
            </a:lvl2pPr>
            <a:lvl3pPr marL="0" lvl="2" indent="0" algn="r">
              <a:spcBef>
                <a:spcPts val="0"/>
              </a:spcBef>
              <a:spcAft>
                <a:spcPts val="0"/>
              </a:spcAft>
              <a:buNone/>
              <a:defRPr sz="1200" b="1">
                <a:solidFill>
                  <a:srgbClr val="0070C0"/>
                </a:solidFill>
                <a:latin typeface="Times New Roman"/>
                <a:ea typeface="Times New Roman"/>
                <a:cs typeface="Times New Roman"/>
                <a:sym typeface="Times New Roman"/>
              </a:defRPr>
            </a:lvl3pPr>
            <a:lvl4pPr marL="0" lvl="3" indent="0" algn="r">
              <a:spcBef>
                <a:spcPts val="0"/>
              </a:spcBef>
              <a:spcAft>
                <a:spcPts val="0"/>
              </a:spcAft>
              <a:buNone/>
              <a:defRPr sz="1200" b="1">
                <a:solidFill>
                  <a:srgbClr val="0070C0"/>
                </a:solidFill>
                <a:latin typeface="Times New Roman"/>
                <a:ea typeface="Times New Roman"/>
                <a:cs typeface="Times New Roman"/>
                <a:sym typeface="Times New Roman"/>
              </a:defRPr>
            </a:lvl4pPr>
            <a:lvl5pPr marL="0" lvl="4" indent="0" algn="r">
              <a:spcBef>
                <a:spcPts val="0"/>
              </a:spcBef>
              <a:spcAft>
                <a:spcPts val="0"/>
              </a:spcAft>
              <a:buNone/>
              <a:defRPr sz="1200" b="1">
                <a:solidFill>
                  <a:srgbClr val="0070C0"/>
                </a:solidFill>
                <a:latin typeface="Times New Roman"/>
                <a:ea typeface="Times New Roman"/>
                <a:cs typeface="Times New Roman"/>
                <a:sym typeface="Times New Roman"/>
              </a:defRPr>
            </a:lvl5pPr>
            <a:lvl6pPr marL="0" lvl="5" indent="0" algn="r">
              <a:spcBef>
                <a:spcPts val="0"/>
              </a:spcBef>
              <a:spcAft>
                <a:spcPts val="0"/>
              </a:spcAft>
              <a:buNone/>
              <a:defRPr sz="1200" b="1">
                <a:solidFill>
                  <a:srgbClr val="0070C0"/>
                </a:solidFill>
                <a:latin typeface="Times New Roman"/>
                <a:ea typeface="Times New Roman"/>
                <a:cs typeface="Times New Roman"/>
                <a:sym typeface="Times New Roman"/>
              </a:defRPr>
            </a:lvl6pPr>
            <a:lvl7pPr marL="0" lvl="6" indent="0" algn="r">
              <a:spcBef>
                <a:spcPts val="0"/>
              </a:spcBef>
              <a:spcAft>
                <a:spcPts val="0"/>
              </a:spcAft>
              <a:buNone/>
              <a:defRPr sz="1200" b="1">
                <a:solidFill>
                  <a:srgbClr val="0070C0"/>
                </a:solidFill>
                <a:latin typeface="Times New Roman"/>
                <a:ea typeface="Times New Roman"/>
                <a:cs typeface="Times New Roman"/>
                <a:sym typeface="Times New Roman"/>
              </a:defRPr>
            </a:lvl7pPr>
            <a:lvl8pPr marL="0" lvl="7" indent="0" algn="r">
              <a:spcBef>
                <a:spcPts val="0"/>
              </a:spcBef>
              <a:spcAft>
                <a:spcPts val="0"/>
              </a:spcAft>
              <a:buNone/>
              <a:defRPr sz="1200" b="1">
                <a:solidFill>
                  <a:srgbClr val="0070C0"/>
                </a:solidFill>
                <a:latin typeface="Times New Roman"/>
                <a:ea typeface="Times New Roman"/>
                <a:cs typeface="Times New Roman"/>
                <a:sym typeface="Times New Roman"/>
              </a:defRPr>
            </a:lvl8pPr>
            <a:lvl9pPr marL="0" lvl="8" indent="0" algn="r">
              <a:spcBef>
                <a:spcPts val="0"/>
              </a:spcBef>
              <a:spcAft>
                <a:spcPts val="0"/>
              </a:spcAft>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3" y="2"/>
            <a:ext cx="7115703" cy="78775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3"/>
          <p:cNvSpPr txBox="1">
            <a:spLocks noGrp="1"/>
          </p:cNvSpPr>
          <p:nvPr>
            <p:ph type="body" idx="1"/>
          </p:nvPr>
        </p:nvSpPr>
        <p:spPr>
          <a:xfrm>
            <a:off x="502287" y="1289052"/>
            <a:ext cx="9041131" cy="425356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502288" y="5973796"/>
            <a:ext cx="2343997" cy="34314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3432282" y="5973796"/>
            <a:ext cx="3181138" cy="34314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7199422" y="5973796"/>
            <a:ext cx="2343997" cy="34314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1pPr>
            <a:lvl2pPr marL="0" marR="0" lvl="1"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2pPr>
            <a:lvl3pPr marL="0" marR="0" lvl="2"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3pPr>
            <a:lvl4pPr marL="0" marR="0" lvl="3"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4pPr>
            <a:lvl5pPr marL="0" marR="0" lvl="4"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5pPr>
            <a:lvl6pPr marL="0" marR="0" lvl="5"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6pPr>
            <a:lvl7pPr marL="0" marR="0" lvl="6"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7pPr>
            <a:lvl8pPr marL="0" marR="0" lvl="7"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8pPr>
            <a:lvl9pPr marL="0" marR="0" lvl="8" indent="0" algn="r" rtl="0">
              <a:spcBef>
                <a:spcPts val="0"/>
              </a:spcBef>
              <a:spcAft>
                <a:spcPts val="0"/>
              </a:spcAft>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3"/>
          <p:cNvSpPr/>
          <p:nvPr/>
        </p:nvSpPr>
        <p:spPr>
          <a:xfrm>
            <a:off x="1" y="2"/>
            <a:ext cx="10045700" cy="787753"/>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3"/>
          <p:cNvSpPr/>
          <p:nvPr/>
        </p:nvSpPr>
        <p:spPr>
          <a:xfrm rot="10800000" flipH="1">
            <a:off x="1" y="6302025"/>
            <a:ext cx="10045700" cy="186193"/>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 name="Google Shape;17;p3" descr="LOGO.gif"/>
          <p:cNvPicPr preferRelativeResize="0"/>
          <p:nvPr/>
        </p:nvPicPr>
        <p:blipFill rotWithShape="1">
          <a:blip r:embed="rId4">
            <a:alphaModFix/>
          </a:blip>
          <a:srcRect b="10713"/>
          <a:stretch/>
        </p:blipFill>
        <p:spPr>
          <a:xfrm>
            <a:off x="7199418" y="214841"/>
            <a:ext cx="2260282" cy="596782"/>
          </a:xfrm>
          <a:prstGeom prst="rect">
            <a:avLst/>
          </a:prstGeom>
          <a:noFill/>
          <a:ln>
            <a:noFill/>
          </a:ln>
        </p:spPr>
      </p:pic>
      <p:pic>
        <p:nvPicPr>
          <p:cNvPr id="18" name="Google Shape;18;p3" descr="LOGO.gif"/>
          <p:cNvPicPr preferRelativeResize="0"/>
          <p:nvPr/>
        </p:nvPicPr>
        <p:blipFill rotWithShape="1">
          <a:blip r:embed="rId4">
            <a:alphaModFix/>
          </a:blip>
          <a:srcRect b="10713"/>
          <a:stretch/>
        </p:blipFill>
        <p:spPr>
          <a:xfrm>
            <a:off x="7199418" y="214841"/>
            <a:ext cx="2260282" cy="596782"/>
          </a:xfrm>
          <a:prstGeom prst="rect">
            <a:avLst/>
          </a:prstGeom>
          <a:noFill/>
          <a:ln>
            <a:noFill/>
          </a:ln>
        </p:spPr>
      </p:pic>
      <p:grpSp>
        <p:nvGrpSpPr>
          <p:cNvPr id="19" name="Google Shape;19;p3"/>
          <p:cNvGrpSpPr/>
          <p:nvPr/>
        </p:nvGrpSpPr>
        <p:grpSpPr>
          <a:xfrm>
            <a:off x="6752944" y="4"/>
            <a:ext cx="3292756" cy="823559"/>
            <a:chOff x="6096000" y="3924300"/>
            <a:chExt cx="2997200" cy="876300"/>
          </a:xfrm>
        </p:grpSpPr>
        <p:sp>
          <p:nvSpPr>
            <p:cNvPr id="20" name="Google Shape;20;p3"/>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 name="Google Shape;21;p3"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3"/>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3" name="Google Shape;23;p3" descr="logo.jpg"/>
          <p:cNvPicPr preferRelativeResize="0"/>
          <p:nvPr/>
        </p:nvPicPr>
        <p:blipFill rotWithShape="1">
          <a:blip r:embed="rId5">
            <a:alphaModFix/>
          </a:blip>
          <a:srcRect/>
          <a:stretch/>
        </p:blipFill>
        <p:spPr>
          <a:xfrm>
            <a:off x="7199421" y="214843"/>
            <a:ext cx="2110294" cy="57291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introduction-java-servlets/" TargetMode="External"/><Relationship Id="rId2" Type="http://schemas.openxmlformats.org/officeDocument/2006/relationships/hyperlink" Target="https://www.oracle.com/technical-resources/articles/javase/servlets-jsp.html" TargetMode="External"/><Relationship Id="rId1" Type="http://schemas.openxmlformats.org/officeDocument/2006/relationships/slideLayout" Target="../slideLayouts/slideLayout1.xml"/><Relationship Id="rId5" Type="http://schemas.openxmlformats.org/officeDocument/2006/relationships/hyperlink" Target="https://pharmeasy.in/" TargetMode="External"/><Relationship Id="rId4" Type="http://schemas.openxmlformats.org/officeDocument/2006/relationships/hyperlink" Target="https://www.netmeds.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p:nvPr/>
        </p:nvSpPr>
        <p:spPr>
          <a:xfrm>
            <a:off x="2092854" y="4654905"/>
            <a:ext cx="5232136" cy="57996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400" b="1">
                <a:solidFill>
                  <a:schemeClr val="dk1"/>
                </a:solidFill>
                <a:latin typeface="Times New Roman"/>
                <a:ea typeface="Times New Roman"/>
                <a:cs typeface="Times New Roman"/>
                <a:sym typeface="Times New Roman"/>
              </a:rPr>
              <a:t>   </a:t>
            </a:r>
            <a:endParaRPr/>
          </a:p>
        </p:txBody>
      </p:sp>
      <p:sp>
        <p:nvSpPr>
          <p:cNvPr id="49" name="Google Shape;49;p1"/>
          <p:cNvSpPr txBox="1">
            <a:spLocks noGrp="1"/>
          </p:cNvSpPr>
          <p:nvPr>
            <p:ph type="ftr" idx="11"/>
          </p:nvPr>
        </p:nvSpPr>
        <p:spPr>
          <a:xfrm>
            <a:off x="3432282" y="5973796"/>
            <a:ext cx="3181138" cy="34314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dirty="0"/>
          </a:p>
        </p:txBody>
      </p:sp>
      <p:sp>
        <p:nvSpPr>
          <p:cNvPr id="50" name="Google Shape;50;p1"/>
          <p:cNvSpPr txBox="1">
            <a:spLocks noGrp="1"/>
          </p:cNvSpPr>
          <p:nvPr>
            <p:ph type="sldNum" idx="12"/>
          </p:nvPr>
        </p:nvSpPr>
        <p:spPr>
          <a:xfrm>
            <a:off x="7199422" y="5973796"/>
            <a:ext cx="2343997" cy="3431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9" name="TextShape 1"/>
          <p:cNvSpPr txBox="1"/>
          <p:nvPr/>
        </p:nvSpPr>
        <p:spPr>
          <a:xfrm>
            <a:off x="142876" y="742950"/>
            <a:ext cx="9759950" cy="5402420"/>
          </a:xfrm>
          <a:prstGeom prst="rect">
            <a:avLst/>
          </a:prstGeom>
          <a:noFill/>
          <a:ln w="9360">
            <a:noFill/>
          </a:ln>
        </p:spPr>
        <p:txBody>
          <a:bodyPr>
            <a:noAutofit/>
          </a:bodyPr>
          <a:lstStyle/>
          <a:p>
            <a:pPr algn="ctr">
              <a:lnSpc>
                <a:spcPct val="100000"/>
              </a:lnSpc>
              <a:spcBef>
                <a:spcPts val="400"/>
              </a:spcBef>
            </a:pPr>
            <a:r>
              <a:rPr lang="en-IN" dirty="0">
                <a:latin typeface="Times New Roman" panose="02020603050405020304" pitchFamily="18" charset="0"/>
                <a:ea typeface="Calibri" panose="020F0502020204030204" pitchFamily="34" charset="0"/>
                <a:cs typeface="Times New Roman" panose="02020603050405020304" pitchFamily="18" charset="0"/>
              </a:rPr>
              <a:t>Project Presentation of Industry </a:t>
            </a:r>
            <a:r>
              <a:rPr lang="en-IN" dirty="0">
                <a:solidFill>
                  <a:srgbClr val="000000"/>
                </a:solidFill>
                <a:effectLst/>
                <a:latin typeface="Arial" panose="020B0604020202020204" pitchFamily="34" charset="0"/>
                <a:ea typeface="Arial" panose="020B0604020202020204" pitchFamily="34" charset="0"/>
              </a:rPr>
              <a:t>Oriented Hands-on Experience (IOHE)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r>
              <a:rPr lang="en-US" sz="2000" spc="-1" dirty="0">
                <a:latin typeface="Times New Roman" panose="02020603050405020304" pitchFamily="18" charset="0"/>
                <a:ea typeface="Calibri" panose="020F0502020204030204" pitchFamily="34" charset="0"/>
                <a:cs typeface="Times New Roman" panose="02020603050405020304" pitchFamily="18" charset="0"/>
              </a:rPr>
              <a:t>On</a:t>
            </a:r>
          </a:p>
          <a:p>
            <a:pPr algn="ctr">
              <a:lnSpc>
                <a:spcPct val="100000"/>
              </a:lnSpc>
              <a:spcBef>
                <a:spcPts val="400"/>
              </a:spcBef>
            </a:pPr>
            <a:r>
              <a:rPr lang="en-US" sz="4800" dirty="0" smtClean="0">
                <a:latin typeface="Times New Roman" panose="02020603050405020304" pitchFamily="18" charset="0"/>
                <a:ea typeface="Calibri" panose="020F0502020204030204" pitchFamily="34" charset="0"/>
                <a:cs typeface="Times New Roman" panose="02020603050405020304" pitchFamily="18" charset="0"/>
              </a:rPr>
              <a:t>MediHub</a:t>
            </a:r>
          </a:p>
          <a:p>
            <a:pPr algn="ctr">
              <a:lnSpc>
                <a:spcPct val="100000"/>
              </a:lnSpc>
              <a:spcBef>
                <a:spcPts val="400"/>
              </a:spcBef>
            </a:pPr>
            <a:r>
              <a:rPr lang="en-US" sz="2000" i="1" spc="-1" dirty="0" smtClean="0">
                <a:latin typeface="Times New Roman" panose="02020603050405020304" pitchFamily="18" charset="0"/>
                <a:ea typeface="Calibri" panose="020F0502020204030204" pitchFamily="34" charset="0"/>
                <a:cs typeface="Times New Roman" panose="02020603050405020304" pitchFamily="18" charset="0"/>
              </a:rPr>
              <a:t>“Core of Medical Supplies”</a:t>
            </a:r>
          </a:p>
          <a:p>
            <a:pPr algn="ctr">
              <a:lnSpc>
                <a:spcPct val="100000"/>
              </a:lnSpc>
              <a:spcBef>
                <a:spcPts val="400"/>
              </a:spcBef>
            </a:pPr>
            <a:endParaRPr lang="en-US" sz="2000" i="1" spc="-1" dirty="0">
              <a:latin typeface="Times New Roman" panose="02020603050405020304" pitchFamily="18" charset="0"/>
              <a:ea typeface="Calibri" panose="020F0502020204030204" pitchFamily="34" charset="0"/>
              <a:cs typeface="Times New Roman" panose="02020603050405020304" pitchFamily="18" charset="0"/>
            </a:endParaRPr>
          </a:p>
          <a:p>
            <a:pPr algn="ctr">
              <a:spcBef>
                <a:spcPts val="400"/>
              </a:spcBef>
            </a:pPr>
            <a:r>
              <a:rPr lang="en-US" sz="2000" spc="-1" dirty="0">
                <a:latin typeface="Times New Roman" panose="02020603050405020304" pitchFamily="18" charset="0"/>
                <a:ea typeface="MS PGothic"/>
                <a:cs typeface="Times New Roman" panose="02020603050405020304" pitchFamily="18" charset="0"/>
              </a:rPr>
              <a:t>Ashima Yadav (2010991503)</a:t>
            </a:r>
          </a:p>
          <a:p>
            <a:pPr algn="ctr">
              <a:spcBef>
                <a:spcPts val="400"/>
              </a:spcBef>
            </a:pPr>
            <a:r>
              <a:rPr lang="en-US" sz="2000" spc="-1" dirty="0" err="1" smtClean="0">
                <a:latin typeface="Times New Roman" panose="02020603050405020304" pitchFamily="18" charset="0"/>
                <a:ea typeface="MS PGothic"/>
                <a:cs typeface="Times New Roman" panose="02020603050405020304" pitchFamily="18" charset="0"/>
              </a:rPr>
              <a:t>Aayush</a:t>
            </a:r>
            <a:r>
              <a:rPr lang="en-US" sz="2000" spc="-1" dirty="0" smtClean="0">
                <a:latin typeface="Times New Roman" panose="02020603050405020304" pitchFamily="18" charset="0"/>
                <a:ea typeface="MS PGothic"/>
                <a:cs typeface="Times New Roman" panose="02020603050405020304" pitchFamily="18" charset="0"/>
              </a:rPr>
              <a:t> </a:t>
            </a:r>
            <a:r>
              <a:rPr lang="en-US" sz="2000" spc="-1" dirty="0">
                <a:latin typeface="Times New Roman" panose="02020603050405020304" pitchFamily="18" charset="0"/>
                <a:ea typeface="MS PGothic"/>
                <a:cs typeface="Times New Roman" panose="02020603050405020304" pitchFamily="18" charset="0"/>
              </a:rPr>
              <a:t>(2010990811</a:t>
            </a:r>
            <a:r>
              <a:rPr lang="en-US" sz="2000" spc="-1" dirty="0" smtClean="0">
                <a:latin typeface="Times New Roman" panose="02020603050405020304" pitchFamily="18" charset="0"/>
                <a:ea typeface="MS PGothic"/>
                <a:cs typeface="Times New Roman" panose="02020603050405020304" pitchFamily="18" charset="0"/>
              </a:rPr>
              <a:t>)</a:t>
            </a:r>
            <a:r>
              <a:rPr lang="en-US" sz="2000" spc="-1" dirty="0">
                <a:latin typeface="Times New Roman" panose="02020603050405020304" pitchFamily="18" charset="0"/>
                <a:ea typeface="MS PGothic"/>
                <a:cs typeface="Times New Roman" panose="02020603050405020304" pitchFamily="18" charset="0"/>
              </a:rPr>
              <a:t/>
            </a:r>
            <a:br>
              <a:rPr lang="en-US" sz="2000" spc="-1" dirty="0">
                <a:latin typeface="Times New Roman" panose="02020603050405020304" pitchFamily="18" charset="0"/>
                <a:ea typeface="MS PGothic"/>
                <a:cs typeface="Times New Roman" panose="02020603050405020304" pitchFamily="18" charset="0"/>
              </a:rPr>
            </a:br>
            <a:r>
              <a:rPr lang="en-US" sz="2000" spc="-1" dirty="0" smtClean="0">
                <a:latin typeface="Times New Roman" panose="02020603050405020304" pitchFamily="18" charset="0"/>
                <a:ea typeface="MS PGothic"/>
                <a:cs typeface="Times New Roman" panose="02020603050405020304" pitchFamily="18" charset="0"/>
              </a:rPr>
              <a:t>Tanya </a:t>
            </a:r>
            <a:r>
              <a:rPr lang="en-US" sz="2000" spc="-1" dirty="0" err="1">
                <a:latin typeface="Times New Roman" panose="02020603050405020304" pitchFamily="18" charset="0"/>
                <a:ea typeface="MS PGothic"/>
                <a:cs typeface="Times New Roman" panose="02020603050405020304" pitchFamily="18" charset="0"/>
              </a:rPr>
              <a:t>Dua</a:t>
            </a:r>
            <a:r>
              <a:rPr lang="en-US" sz="2000" spc="-1" dirty="0">
                <a:latin typeface="Times New Roman" panose="02020603050405020304" pitchFamily="18" charset="0"/>
                <a:ea typeface="MS PGothic"/>
                <a:cs typeface="Times New Roman" panose="02020603050405020304" pitchFamily="18" charset="0"/>
              </a:rPr>
              <a:t> (2010990725)	</a:t>
            </a:r>
            <a:endParaRPr lang="en-US" sz="2000" spc="-1" dirty="0" smtClean="0">
              <a:latin typeface="Times New Roman" panose="02020603050405020304" pitchFamily="18" charset="0"/>
              <a:ea typeface="MS PGothic"/>
              <a:cs typeface="Times New Roman" panose="02020603050405020304" pitchFamily="18" charset="0"/>
            </a:endParaRPr>
          </a:p>
          <a:p>
            <a:pPr algn="ctr">
              <a:spcBef>
                <a:spcPts val="400"/>
              </a:spcBef>
            </a:pPr>
            <a:endParaRPr lang="en-US" sz="2000" b="0" strike="noStrike" spc="-1" dirty="0" smtClean="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r>
              <a:rPr lang="en-US" sz="2000" spc="-1" dirty="0" smtClean="0">
                <a:solidFill>
                  <a:srgbClr val="000000"/>
                </a:solidFill>
                <a:latin typeface="Times New Roman" panose="02020603050405020304" pitchFamily="18" charset="0"/>
                <a:ea typeface="MS PGothic"/>
                <a:cs typeface="Times New Roman" panose="02020603050405020304" pitchFamily="18" charset="0"/>
              </a:rPr>
              <a:t>Supervised </a:t>
            </a:r>
            <a:r>
              <a:rPr lang="en-US" sz="2000" spc="-1" dirty="0">
                <a:solidFill>
                  <a:srgbClr val="000000"/>
                </a:solidFill>
                <a:latin typeface="Times New Roman" panose="02020603050405020304" pitchFamily="18" charset="0"/>
                <a:ea typeface="MS PGothic"/>
                <a:cs typeface="Times New Roman" panose="02020603050405020304" pitchFamily="18" charset="0"/>
              </a:rPr>
              <a:t>By</a:t>
            </a:r>
          </a:p>
          <a:p>
            <a:pPr algn="ctr">
              <a:lnSpc>
                <a:spcPct val="100000"/>
              </a:lnSpc>
              <a:spcBef>
                <a:spcPts val="400"/>
              </a:spcBef>
            </a:pPr>
            <a:r>
              <a:rPr lang="en-US" sz="2000" spc="-1" dirty="0" smtClean="0">
                <a:latin typeface="Times New Roman" panose="02020603050405020304" pitchFamily="18" charset="0"/>
                <a:ea typeface="MS PGothic"/>
                <a:cs typeface="Times New Roman" panose="02020603050405020304" pitchFamily="18" charset="0"/>
              </a:rPr>
              <a:t>Mr. Abhishek</a:t>
            </a:r>
            <a:endParaRPr lang="en-US" sz="2000" b="0" strike="noStrike"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r>
              <a:rPr lang="en-US" sz="2400" spc="-1" dirty="0">
                <a:latin typeface="Times New Roman" panose="02020603050405020304" pitchFamily="18" charset="0"/>
                <a:ea typeface="MS PGothic"/>
                <a:cs typeface="Times New Roman" panose="02020603050405020304" pitchFamily="18" charset="0"/>
              </a:rPr>
              <a:t>Department of </a:t>
            </a:r>
            <a:r>
              <a:rPr lang="en-US" sz="2400" b="0" strike="noStrike" spc="-1" dirty="0">
                <a:latin typeface="Times New Roman" panose="02020603050405020304" pitchFamily="18" charset="0"/>
                <a:ea typeface="MS PGothic"/>
                <a:cs typeface="Times New Roman" panose="02020603050405020304" pitchFamily="18" charset="0"/>
              </a:rPr>
              <a:t>Computer Science and Engineering, </a:t>
            </a:r>
          </a:p>
          <a:p>
            <a:pPr algn="ctr">
              <a:lnSpc>
                <a:spcPct val="100000"/>
              </a:lnSpc>
              <a:spcBef>
                <a:spcPts val="400"/>
              </a:spcBef>
            </a:pPr>
            <a:r>
              <a:rPr lang="en-US" sz="2400" b="0" strike="noStrike" spc="-1" dirty="0">
                <a:latin typeface="Times New Roman" panose="02020603050405020304" pitchFamily="18" charset="0"/>
                <a:ea typeface="MS PGothic"/>
                <a:cs typeface="Times New Roman" panose="02020603050405020304" pitchFamily="18" charset="0"/>
              </a:rPr>
              <a:t>Chitkara University, Punjab</a:t>
            </a:r>
          </a:p>
          <a:p>
            <a:pPr algn="ctr">
              <a:lnSpc>
                <a:spcPct val="150000"/>
              </a:lnSpc>
              <a:spcBef>
                <a:spcPts val="400"/>
              </a:spcBef>
            </a:pPr>
            <a:endParaRPr lang="en-US" sz="2000" b="0" strike="noStrike" spc="-1" dirty="0">
              <a:solidFill>
                <a:srgbClr val="000000"/>
              </a:solidFill>
              <a:latin typeface="Calibri"/>
            </a:endParaRPr>
          </a:p>
          <a:p>
            <a:pPr>
              <a:lnSpc>
                <a:spcPct val="100000"/>
              </a:lnSpc>
              <a:spcBef>
                <a:spcPts val="641"/>
              </a:spcBef>
            </a:pPr>
            <a:endParaRPr lang="en-US" sz="2000" b="0" strike="noStrike" spc="-1" dirty="0">
              <a:solidFill>
                <a:srgbClr val="000000"/>
              </a:solidFill>
              <a:latin typeface="Calibri"/>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marL="25400" indent="0" algn="l"/>
            <a:r>
              <a:rPr lang="en-US" sz="2800" b="1" dirty="0">
                <a:solidFill>
                  <a:schemeClr val="tx1"/>
                </a:solidFill>
              </a:rPr>
              <a:t>INFLUENCER MARKETING</a:t>
            </a:r>
          </a:p>
          <a:p>
            <a:pPr algn="l">
              <a:buFont typeface="Arial" panose="020B0604020202020204" pitchFamily="34" charset="0"/>
              <a:buChar char="•"/>
            </a:pPr>
            <a:r>
              <a:rPr lang="en-US" sz="2000" b="0" i="0" dirty="0">
                <a:solidFill>
                  <a:srgbClr val="0D0D0D"/>
                </a:solidFill>
                <a:effectLst/>
                <a:latin typeface="Söhne"/>
              </a:rPr>
              <a:t>Collaborate with influencers or healthcare professionals who have a significant following in our target market.</a:t>
            </a:r>
          </a:p>
          <a:p>
            <a:pPr algn="l">
              <a:buFont typeface="Arial" panose="020B0604020202020204" pitchFamily="34" charset="0"/>
              <a:buChar char="•"/>
            </a:pPr>
            <a:r>
              <a:rPr lang="en-US" sz="2000" b="0" i="0" dirty="0">
                <a:solidFill>
                  <a:srgbClr val="0D0D0D"/>
                </a:solidFill>
                <a:effectLst/>
                <a:latin typeface="Söhne"/>
              </a:rPr>
              <a:t>Have them endorse our products or share their experiences with our brand</a:t>
            </a:r>
          </a:p>
          <a:p>
            <a:pPr algn="l">
              <a:buFont typeface="Arial" panose="020B0604020202020204" pitchFamily="34" charset="0"/>
              <a:buChar char="•"/>
            </a:pPr>
            <a:endParaRPr lang="en-US" sz="2800" b="1" dirty="0">
              <a:solidFill>
                <a:schemeClr val="tx1"/>
              </a:solidFill>
            </a:endParaRPr>
          </a:p>
          <a:p>
            <a:pPr marL="25400" indent="0" algn="l"/>
            <a:r>
              <a:rPr lang="en-US" sz="2800" b="1" dirty="0">
                <a:solidFill>
                  <a:schemeClr val="tx1"/>
                </a:solidFill>
              </a:rPr>
              <a:t>ONLINE ADVERTISMENT</a:t>
            </a:r>
          </a:p>
          <a:p>
            <a:pPr marL="25400" indent="0" algn="l"/>
            <a:r>
              <a:rPr lang="en-US" sz="2000" b="0" i="0" dirty="0">
                <a:solidFill>
                  <a:srgbClr val="0D0D0D"/>
                </a:solidFill>
                <a:effectLst/>
                <a:latin typeface="Söhne"/>
              </a:rPr>
              <a:t>Marketing campaigns to reach users to visit our website, and experience the benefits which </a:t>
            </a:r>
            <a:r>
              <a:rPr lang="en-US" sz="2000" dirty="0">
                <a:solidFill>
                  <a:srgbClr val="0D0D0D"/>
                </a:solidFill>
                <a:latin typeface="Söhne"/>
              </a:rPr>
              <a:t>o</a:t>
            </a:r>
            <a:r>
              <a:rPr lang="en-US" sz="2000" b="0" i="0" dirty="0">
                <a:solidFill>
                  <a:srgbClr val="0D0D0D"/>
                </a:solidFill>
                <a:effectLst/>
                <a:latin typeface="Söhne"/>
              </a:rPr>
              <a:t>ur website provides.</a:t>
            </a:r>
            <a:endParaRPr lang="en-US" sz="2000" b="1"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TextBox 4">
            <a:extLst>
              <a:ext uri="{FF2B5EF4-FFF2-40B4-BE49-F238E27FC236}">
                <a16:creationId xmlns:a16="http://schemas.microsoft.com/office/drawing/2014/main" id="{5B576EBE-37C4-344F-E70B-B02FC961EF7A}"/>
              </a:ext>
            </a:extLst>
          </p:cNvPr>
          <p:cNvSpPr txBox="1"/>
          <p:nvPr/>
        </p:nvSpPr>
        <p:spPr>
          <a:xfrm>
            <a:off x="1690778" y="172527"/>
            <a:ext cx="4613764" cy="461665"/>
          </a:xfrm>
          <a:prstGeom prst="rect">
            <a:avLst/>
          </a:prstGeom>
          <a:noFill/>
        </p:spPr>
        <p:txBody>
          <a:bodyPr wrap="none" rtlCol="0">
            <a:spAutoFit/>
          </a:bodyPr>
          <a:lstStyle/>
          <a:p>
            <a:r>
              <a:rPr lang="en-US" sz="2400" b="1" dirty="0" err="1"/>
              <a:t>MediHub`s</a:t>
            </a:r>
            <a:r>
              <a:rPr lang="en-US" sz="2400" b="1" dirty="0"/>
              <a:t> Marketing Strategy</a:t>
            </a:r>
            <a:endParaRPr lang="en-IN" sz="2400" dirty="0"/>
          </a:p>
        </p:txBody>
      </p:sp>
    </p:spTree>
    <p:extLst>
      <p:ext uri="{BB962C8B-B14F-4D97-AF65-F5344CB8AC3E}">
        <p14:creationId xmlns:p14="http://schemas.microsoft.com/office/powerpoint/2010/main" val="333150342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763"/>
            <a:ext cx="10045700" cy="4735723"/>
          </a:xfrm>
          <a:prstGeom prst="rect">
            <a:avLst/>
          </a:prstGeom>
        </p:spPr>
      </p:pic>
    </p:spTree>
    <p:extLst>
      <p:ext uri="{BB962C8B-B14F-4D97-AF65-F5344CB8AC3E}">
        <p14:creationId xmlns:p14="http://schemas.microsoft.com/office/powerpoint/2010/main" val="8859800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97" y="859370"/>
            <a:ext cx="9263822" cy="5271032"/>
          </a:xfrm>
          <a:prstGeom prst="rect">
            <a:avLst/>
          </a:prstGeom>
        </p:spPr>
      </p:pic>
    </p:spTree>
    <p:extLst>
      <p:ext uri="{BB962C8B-B14F-4D97-AF65-F5344CB8AC3E}">
        <p14:creationId xmlns:p14="http://schemas.microsoft.com/office/powerpoint/2010/main" val="190472930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3" y="859370"/>
            <a:ext cx="9356587" cy="5267412"/>
          </a:xfrm>
          <a:prstGeom prst="rect">
            <a:avLst/>
          </a:prstGeom>
        </p:spPr>
      </p:pic>
    </p:spTree>
    <p:extLst>
      <p:ext uri="{BB962C8B-B14F-4D97-AF65-F5344CB8AC3E}">
        <p14:creationId xmlns:p14="http://schemas.microsoft.com/office/powerpoint/2010/main" val="233696522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3" y="715703"/>
            <a:ext cx="9369839" cy="5258093"/>
          </a:xfrm>
          <a:prstGeom prst="rect">
            <a:avLst/>
          </a:prstGeom>
        </p:spPr>
      </p:pic>
    </p:spTree>
    <p:extLst>
      <p:ext uri="{BB962C8B-B14F-4D97-AF65-F5344CB8AC3E}">
        <p14:creationId xmlns:p14="http://schemas.microsoft.com/office/powerpoint/2010/main" val="64445587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17" y="859370"/>
            <a:ext cx="9263822" cy="5205386"/>
          </a:xfrm>
          <a:prstGeom prst="rect">
            <a:avLst/>
          </a:prstGeom>
        </p:spPr>
      </p:pic>
    </p:spTree>
    <p:extLst>
      <p:ext uri="{BB962C8B-B14F-4D97-AF65-F5344CB8AC3E}">
        <p14:creationId xmlns:p14="http://schemas.microsoft.com/office/powerpoint/2010/main" val="103701982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89" y="950914"/>
            <a:ext cx="9012030" cy="5022882"/>
          </a:xfrm>
          <a:prstGeom prst="rect">
            <a:avLst/>
          </a:prstGeom>
        </p:spPr>
      </p:pic>
    </p:spTree>
    <p:extLst>
      <p:ext uri="{BB962C8B-B14F-4D97-AF65-F5344CB8AC3E}">
        <p14:creationId xmlns:p14="http://schemas.microsoft.com/office/powerpoint/2010/main" val="280001276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62" y="859370"/>
            <a:ext cx="9171057" cy="5140637"/>
          </a:xfrm>
          <a:prstGeom prst="rect">
            <a:avLst/>
          </a:prstGeom>
        </p:spPr>
      </p:pic>
    </p:spTree>
    <p:extLst>
      <p:ext uri="{BB962C8B-B14F-4D97-AF65-F5344CB8AC3E}">
        <p14:creationId xmlns:p14="http://schemas.microsoft.com/office/powerpoint/2010/main" val="1251306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18" y="859370"/>
            <a:ext cx="9316830" cy="5195793"/>
          </a:xfrm>
          <a:prstGeom prst="rect">
            <a:avLst/>
          </a:prstGeom>
        </p:spPr>
      </p:pic>
    </p:spTree>
    <p:extLst>
      <p:ext uri="{BB962C8B-B14F-4D97-AF65-F5344CB8AC3E}">
        <p14:creationId xmlns:p14="http://schemas.microsoft.com/office/powerpoint/2010/main" val="363527426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06" y="948874"/>
            <a:ext cx="8906013" cy="5024922"/>
          </a:xfrm>
          <a:prstGeom prst="rect">
            <a:avLst/>
          </a:prstGeom>
        </p:spPr>
      </p:pic>
    </p:spTree>
    <p:extLst>
      <p:ext uri="{BB962C8B-B14F-4D97-AF65-F5344CB8AC3E}">
        <p14:creationId xmlns:p14="http://schemas.microsoft.com/office/powerpoint/2010/main" val="161178714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24e6f485dd1_0_113"/>
          <p:cNvSpPr txBox="1">
            <a:spLocks noGrp="1"/>
          </p:cNvSpPr>
          <p:nvPr>
            <p:ph type="title"/>
          </p:nvPr>
        </p:nvSpPr>
        <p:spPr>
          <a:xfrm>
            <a:off x="1746850" y="0"/>
            <a:ext cx="3276000" cy="787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t>OBJECTIVE</a:t>
            </a:r>
            <a:endParaRPr sz="2800" b="1" dirty="0"/>
          </a:p>
        </p:txBody>
      </p:sp>
      <p:sp>
        <p:nvSpPr>
          <p:cNvPr id="59" name="Google Shape;59;g24e6f485dd1_0_113"/>
          <p:cNvSpPr txBox="1">
            <a:spLocks noGrp="1"/>
          </p:cNvSpPr>
          <p:nvPr>
            <p:ph type="body" idx="1"/>
          </p:nvPr>
        </p:nvSpPr>
        <p:spPr>
          <a:xfrm>
            <a:off x="562095" y="1280503"/>
            <a:ext cx="9041100" cy="4563705"/>
          </a:xfrm>
          <a:prstGeom prst="rect">
            <a:avLst/>
          </a:prstGeom>
        </p:spPr>
        <p:txBody>
          <a:bodyPr spcFirstLastPara="1" wrap="square" lIns="91425" tIns="45700" rIns="91425" bIns="45700" anchor="t" anchorCtr="0">
            <a:noAutofit/>
          </a:bodyPr>
          <a:lstStyle/>
          <a:p>
            <a:pPr marL="342900" indent="-342900" algn="just"/>
            <a:r>
              <a:rPr lang="en-IN" sz="2000" b="1" dirty="0" err="1">
                <a:latin typeface="Times New Roman" panose="02020603050405020304" pitchFamily="18" charset="0"/>
                <a:cs typeface="Times New Roman" panose="02020603050405020304" pitchFamily="18" charset="0"/>
              </a:rPr>
              <a:t>MediHub</a:t>
            </a:r>
            <a:r>
              <a:rPr lang="en-IN" sz="2000" b="1" dirty="0">
                <a:latin typeface="Times New Roman" panose="02020603050405020304" pitchFamily="18" charset="0"/>
                <a:cs typeface="Times New Roman" panose="02020603050405020304" pitchFamily="18" charset="0"/>
              </a:rPr>
              <a:t> </a:t>
            </a:r>
            <a:r>
              <a:rPr lang="en-US" sz="2000" dirty="0"/>
              <a:t>is the Healthcare E-commerce Platform, an innovative online </a:t>
            </a:r>
            <a:r>
              <a:rPr lang="en-US" sz="2000" dirty="0" smtClean="0"/>
              <a:t>E-commerce platform.</a:t>
            </a:r>
          </a:p>
          <a:p>
            <a:pPr marL="342900" indent="-342900" algn="just"/>
            <a:r>
              <a:rPr lang="en-US" sz="2000" dirty="0" smtClean="0"/>
              <a:t>It is designed </a:t>
            </a:r>
            <a:r>
              <a:rPr lang="en-US" sz="2000" dirty="0"/>
              <a:t>to facilitate the purchase of medical supplies, medicines, and healthcare </a:t>
            </a:r>
            <a:r>
              <a:rPr lang="en-US" sz="2000" dirty="0" smtClean="0"/>
              <a:t>products.</a:t>
            </a:r>
          </a:p>
          <a:p>
            <a:pPr marL="342900" indent="-342900" algn="just"/>
            <a:r>
              <a:rPr lang="en-US" sz="2000" dirty="0" smtClean="0"/>
              <a:t>It </a:t>
            </a:r>
            <a:r>
              <a:rPr lang="en-US" sz="2000" dirty="0"/>
              <a:t>offers a convenient and efficient way for users to access a wide range of medical items from the comfort of their homes.</a:t>
            </a:r>
            <a:endParaRPr sz="2000" dirty="0"/>
          </a:p>
        </p:txBody>
      </p:sp>
      <p:sp>
        <p:nvSpPr>
          <p:cNvPr id="60" name="Google Shape;60;g24e6f485dd1_0_113"/>
          <p:cNvSpPr txBox="1">
            <a:spLocks noGrp="1"/>
          </p:cNvSpPr>
          <p:nvPr>
            <p:ph type="sldNum" idx="12"/>
          </p:nvPr>
        </p:nvSpPr>
        <p:spPr>
          <a:xfrm>
            <a:off x="7199422" y="5973796"/>
            <a:ext cx="2343900" cy="343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a:t>
            </a:fld>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54" y="859370"/>
            <a:ext cx="9224065" cy="5156438"/>
          </a:xfrm>
          <a:prstGeom prst="rect">
            <a:avLst/>
          </a:prstGeom>
        </p:spPr>
      </p:pic>
    </p:spTree>
    <p:extLst>
      <p:ext uri="{BB962C8B-B14F-4D97-AF65-F5344CB8AC3E}">
        <p14:creationId xmlns:p14="http://schemas.microsoft.com/office/powerpoint/2010/main" val="335894318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41" y="859370"/>
            <a:ext cx="8693978" cy="4965214"/>
          </a:xfrm>
          <a:prstGeom prst="rect">
            <a:avLst/>
          </a:prstGeom>
        </p:spPr>
      </p:pic>
    </p:spTree>
    <p:extLst>
      <p:ext uri="{BB962C8B-B14F-4D97-AF65-F5344CB8AC3E}">
        <p14:creationId xmlns:p14="http://schemas.microsoft.com/office/powerpoint/2010/main" val="383578397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60" y="859370"/>
            <a:ext cx="9369839" cy="5317453"/>
          </a:xfrm>
          <a:prstGeom prst="rect">
            <a:avLst/>
          </a:prstGeom>
        </p:spPr>
      </p:pic>
    </p:spTree>
    <p:extLst>
      <p:ext uri="{BB962C8B-B14F-4D97-AF65-F5344CB8AC3E}">
        <p14:creationId xmlns:p14="http://schemas.microsoft.com/office/powerpoint/2010/main" val="98318524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71" y="859370"/>
            <a:ext cx="8813248" cy="4964383"/>
          </a:xfrm>
          <a:prstGeom prst="rect">
            <a:avLst/>
          </a:prstGeom>
        </p:spPr>
      </p:pic>
    </p:spTree>
    <p:extLst>
      <p:ext uri="{BB962C8B-B14F-4D97-AF65-F5344CB8AC3E}">
        <p14:creationId xmlns:p14="http://schemas.microsoft.com/office/powerpoint/2010/main" val="113636918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pic>
        <p:nvPicPr>
          <p:cNvPr id="3" name="Picture 2"/>
          <p:cNvPicPr>
            <a:picLocks noChangeAspect="1"/>
          </p:cNvPicPr>
          <p:nvPr/>
        </p:nvPicPr>
        <p:blipFill>
          <a:blip r:embed="rId2"/>
          <a:stretch>
            <a:fillRect/>
          </a:stretch>
        </p:blipFill>
        <p:spPr>
          <a:xfrm>
            <a:off x="1" y="857570"/>
            <a:ext cx="10055577" cy="4681840"/>
          </a:xfrm>
          <a:prstGeom prst="rect">
            <a:avLst/>
          </a:prstGeom>
        </p:spPr>
      </p:pic>
    </p:spTree>
    <p:extLst>
      <p:ext uri="{BB962C8B-B14F-4D97-AF65-F5344CB8AC3E}">
        <p14:creationId xmlns:p14="http://schemas.microsoft.com/office/powerpoint/2010/main" val="108618800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3" y="719989"/>
            <a:ext cx="9608378" cy="5253807"/>
          </a:xfrm>
          <a:prstGeom prst="rect">
            <a:avLst/>
          </a:prstGeom>
        </p:spPr>
      </p:pic>
    </p:spTree>
    <p:extLst>
      <p:ext uri="{BB962C8B-B14F-4D97-AF65-F5344CB8AC3E}">
        <p14:creationId xmlns:p14="http://schemas.microsoft.com/office/powerpoint/2010/main" val="330939213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9" y="824390"/>
            <a:ext cx="9462604" cy="5320980"/>
          </a:xfrm>
          <a:prstGeom prst="rect">
            <a:avLst/>
          </a:prstGeom>
        </p:spPr>
      </p:pic>
    </p:spTree>
    <p:extLst>
      <p:ext uri="{BB962C8B-B14F-4D97-AF65-F5344CB8AC3E}">
        <p14:creationId xmlns:p14="http://schemas.microsoft.com/office/powerpoint/2010/main" val="358975083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6" y="859370"/>
            <a:ext cx="9250570" cy="5165638"/>
          </a:xfrm>
          <a:prstGeom prst="rect">
            <a:avLst/>
          </a:prstGeom>
        </p:spPr>
      </p:pic>
    </p:spTree>
    <p:extLst>
      <p:ext uri="{BB962C8B-B14F-4D97-AF65-F5344CB8AC3E}">
        <p14:creationId xmlns:p14="http://schemas.microsoft.com/office/powerpoint/2010/main" val="282915920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2" y="848610"/>
            <a:ext cx="9475857" cy="5296760"/>
          </a:xfrm>
          <a:prstGeom prst="rect">
            <a:avLst/>
          </a:prstGeom>
        </p:spPr>
      </p:pic>
    </p:spTree>
    <p:extLst>
      <p:ext uri="{BB962C8B-B14F-4D97-AF65-F5344CB8AC3E}">
        <p14:creationId xmlns:p14="http://schemas.microsoft.com/office/powerpoint/2010/main" val="738821224"/>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9" y="859370"/>
            <a:ext cx="9316830" cy="5187392"/>
          </a:xfrm>
          <a:prstGeom prst="rect">
            <a:avLst/>
          </a:prstGeom>
        </p:spPr>
      </p:pic>
    </p:spTree>
    <p:extLst>
      <p:ext uri="{BB962C8B-B14F-4D97-AF65-F5344CB8AC3E}">
        <p14:creationId xmlns:p14="http://schemas.microsoft.com/office/powerpoint/2010/main" val="29007261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t>PROBLEM</a:t>
            </a:r>
          </a:p>
        </p:txBody>
      </p:sp>
      <p:sp>
        <p:nvSpPr>
          <p:cNvPr id="3" name="Subtitle 2"/>
          <p:cNvSpPr>
            <a:spLocks noGrp="1"/>
          </p:cNvSpPr>
          <p:nvPr>
            <p:ph type="subTitle" idx="1"/>
          </p:nvPr>
        </p:nvSpPr>
        <p:spPr/>
        <p:txBody>
          <a:bodyPr/>
          <a:lstStyle/>
          <a:p>
            <a:pPr marL="482600" indent="-4572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Limited Access: Many people face challenges in accessing essential medical supplies, especially in remote areas or during emergencies.</a:t>
            </a:r>
          </a:p>
          <a:p>
            <a:pPr marL="482600" indent="-4572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Time Constraints: Visiting physical pharmacies can be time-consuming, particularly for individuals with busy schedules or mobility issues.</a:t>
            </a:r>
          </a:p>
          <a:p>
            <a:pPr marL="482600" indent="-4572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Product Variety: Traditional pharmacies may have limited stock, leading to a lack of availability for certain medical products.</a:t>
            </a:r>
          </a:p>
          <a:p>
            <a:pPr marL="0" lvl="0" indent="0" algn="l">
              <a:spcBef>
                <a:spcPts val="0"/>
              </a:spcBef>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Snapshots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859370"/>
            <a:ext cx="9343335" cy="5246962"/>
          </a:xfrm>
          <a:prstGeom prst="rect">
            <a:avLst/>
          </a:prstGeom>
        </p:spPr>
      </p:pic>
    </p:spTree>
    <p:extLst>
      <p:ext uri="{BB962C8B-B14F-4D97-AF65-F5344CB8AC3E}">
        <p14:creationId xmlns:p14="http://schemas.microsoft.com/office/powerpoint/2010/main" val="941518675"/>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Snapshots -  </a:t>
            </a:r>
            <a:r>
              <a:rPr lang="en-IN" dirty="0" smtClean="0"/>
              <a:t>JUnit Testing</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pic>
        <p:nvPicPr>
          <p:cNvPr id="3" name="Picture 2"/>
          <p:cNvPicPr>
            <a:picLocks noChangeAspect="1"/>
          </p:cNvPicPr>
          <p:nvPr/>
        </p:nvPicPr>
        <p:blipFill>
          <a:blip r:embed="rId2"/>
          <a:stretch>
            <a:fillRect/>
          </a:stretch>
        </p:blipFill>
        <p:spPr>
          <a:xfrm>
            <a:off x="1" y="859370"/>
            <a:ext cx="10045699" cy="5287986"/>
          </a:xfrm>
          <a:prstGeom prst="rect">
            <a:avLst/>
          </a:prstGeom>
        </p:spPr>
      </p:pic>
    </p:spTree>
    <p:extLst>
      <p:ext uri="{BB962C8B-B14F-4D97-AF65-F5344CB8AC3E}">
        <p14:creationId xmlns:p14="http://schemas.microsoft.com/office/powerpoint/2010/main" val="181003210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t>REFERENCES</a:t>
            </a:r>
          </a:p>
        </p:txBody>
      </p:sp>
      <p:sp>
        <p:nvSpPr>
          <p:cNvPr id="3" name="Text Placeholder 2"/>
          <p:cNvSpPr>
            <a:spLocks noGrp="1"/>
          </p:cNvSpPr>
          <p:nvPr>
            <p:ph type="body" idx="1"/>
          </p:nvPr>
        </p:nvSpPr>
        <p:spPr>
          <a:xfrm>
            <a:off x="502287" y="1289052"/>
            <a:ext cx="9251313" cy="4253567"/>
          </a:xfrm>
        </p:spPr>
        <p:txBody>
          <a:bodyPr/>
          <a:lstStyle/>
          <a:p>
            <a:r>
              <a:rPr lang="en-IN" i="1" dirty="0">
                <a:solidFill>
                  <a:schemeClr val="tx1"/>
                </a:solidFill>
                <a:hlinkClick r:id="rId2"/>
              </a:rPr>
              <a:t>https://</a:t>
            </a:r>
            <a:r>
              <a:rPr lang="en-IN" i="1" dirty="0" smtClean="0">
                <a:solidFill>
                  <a:schemeClr val="tx1"/>
                </a:solidFill>
                <a:hlinkClick r:id="rId2"/>
              </a:rPr>
              <a:t>www.oracle.com/technical-resources/articles/javase/servlets-jsp.html</a:t>
            </a:r>
            <a:endParaRPr lang="en-IN" i="1" dirty="0" smtClean="0">
              <a:solidFill>
                <a:schemeClr val="tx1"/>
              </a:solidFill>
            </a:endParaRPr>
          </a:p>
          <a:p>
            <a:r>
              <a:rPr lang="en-IN" i="1" dirty="0">
                <a:solidFill>
                  <a:schemeClr val="tx1"/>
                </a:solidFill>
                <a:hlinkClick r:id="rId3"/>
              </a:rPr>
              <a:t>https://www.geeksforgeeks.org/introduction-java-servlets</a:t>
            </a:r>
            <a:r>
              <a:rPr lang="en-IN" i="1" dirty="0" smtClean="0">
                <a:solidFill>
                  <a:schemeClr val="tx1"/>
                </a:solidFill>
                <a:hlinkClick r:id="rId3"/>
              </a:rPr>
              <a:t>/</a:t>
            </a:r>
            <a:endParaRPr lang="en-IN" i="1" dirty="0">
              <a:solidFill>
                <a:schemeClr val="tx1"/>
              </a:solidFill>
            </a:endParaRPr>
          </a:p>
          <a:p>
            <a:r>
              <a:rPr lang="en-IN" i="1" dirty="0" smtClean="0">
                <a:solidFill>
                  <a:schemeClr val="tx1"/>
                </a:solidFill>
                <a:hlinkClick r:id="rId4"/>
              </a:rPr>
              <a:t>https</a:t>
            </a:r>
            <a:r>
              <a:rPr lang="en-IN" i="1" dirty="0">
                <a:solidFill>
                  <a:schemeClr val="tx1"/>
                </a:solidFill>
                <a:hlinkClick r:id="rId4"/>
              </a:rPr>
              <a:t>://www.netmeds.com/</a:t>
            </a:r>
            <a:endParaRPr lang="en-IN" i="1" dirty="0">
              <a:solidFill>
                <a:schemeClr val="tx1"/>
              </a:solidFill>
            </a:endParaRPr>
          </a:p>
          <a:p>
            <a:r>
              <a:rPr lang="en-IN" i="1" dirty="0">
                <a:solidFill>
                  <a:schemeClr val="tx1"/>
                </a:solidFill>
                <a:hlinkClick r:id="rId5"/>
              </a:rPr>
              <a:t>https://pharmeasy.in/</a:t>
            </a:r>
            <a:endParaRPr lang="en-IN" i="1" dirty="0">
              <a:solidFill>
                <a:schemeClr val="tx1"/>
              </a:solidFill>
            </a:endParaRPr>
          </a:p>
          <a:p>
            <a:pPr marL="88900" indent="0">
              <a:buNone/>
            </a:pPr>
            <a:endParaRPr lang="en-IN" i="1" dirty="0">
              <a:solidFill>
                <a:schemeClr val="tx1"/>
              </a:solidFill>
            </a:endParaRPr>
          </a:p>
        </p:txBody>
      </p:sp>
      <p:sp>
        <p:nvSpPr>
          <p:cNvPr id="4" name="Google Shape;76;g24e6f485dd1_0_130"/>
          <p:cNvSpPr txBox="1">
            <a:spLocks noGrp="1"/>
          </p:cNvSpPr>
          <p:nvPr>
            <p:ph type="sldNum" idx="12"/>
          </p:nvPr>
        </p:nvSpPr>
        <p:spPr>
          <a:xfrm>
            <a:off x="7199518" y="5973796"/>
            <a:ext cx="2343900" cy="343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dirty="0"/>
              <a:t>8</a:t>
            </a:r>
            <a:endParaRPr dirty="0"/>
          </a:p>
        </p:txBody>
      </p:sp>
    </p:spTree>
    <p:extLst>
      <p:ext uri="{BB962C8B-B14F-4D97-AF65-F5344CB8AC3E}">
        <p14:creationId xmlns:p14="http://schemas.microsoft.com/office/powerpoint/2010/main" val="428973448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g24e6f485dd1_0_105"/>
          <p:cNvSpPr txBox="1">
            <a:spLocks noGrp="1"/>
          </p:cNvSpPr>
          <p:nvPr>
            <p:ph type="sldNum" idx="12"/>
          </p:nvPr>
        </p:nvSpPr>
        <p:spPr>
          <a:xfrm>
            <a:off x="7199422" y="5973796"/>
            <a:ext cx="2343900" cy="343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33</a:t>
            </a:fld>
            <a:endParaRPr/>
          </a:p>
        </p:txBody>
      </p:sp>
      <p:sp>
        <p:nvSpPr>
          <p:cNvPr id="5" name="TextBox 4"/>
          <p:cNvSpPr txBox="1"/>
          <p:nvPr/>
        </p:nvSpPr>
        <p:spPr>
          <a:xfrm>
            <a:off x="1145136" y="2711121"/>
            <a:ext cx="6939185" cy="1323439"/>
          </a:xfrm>
          <a:prstGeom prst="rect">
            <a:avLst/>
          </a:prstGeom>
          <a:noFill/>
        </p:spPr>
        <p:txBody>
          <a:bodyPr wrap="square" rtlCol="0">
            <a:spAutoFit/>
          </a:bodyPr>
          <a:lstStyle/>
          <a:p>
            <a:r>
              <a:rPr lang="en-US" sz="6600" dirty="0">
                <a:latin typeface="Times New Roman" pitchFamily="18" charset="0"/>
                <a:cs typeface="Times New Roman" pitchFamily="18" charset="0"/>
              </a:rPr>
              <a:t>        </a:t>
            </a:r>
            <a:r>
              <a:rPr lang="en-US" sz="8000" dirty="0">
                <a:latin typeface="Times New Roman" pitchFamily="18" charset="0"/>
                <a:cs typeface="Times New Roman" pitchFamily="18" charset="0"/>
              </a:rPr>
              <a:t>Thankyou </a:t>
            </a: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t>SOLUTION</a:t>
            </a:r>
          </a:p>
        </p:txBody>
      </p:sp>
      <p:sp>
        <p:nvSpPr>
          <p:cNvPr id="3" name="Subtitle 2"/>
          <p:cNvSpPr>
            <a:spLocks noGrp="1"/>
          </p:cNvSpPr>
          <p:nvPr>
            <p:ph type="subTitle" idx="1"/>
          </p:nvPr>
        </p:nvSpPr>
        <p:spPr>
          <a:xfrm>
            <a:off x="672265" y="1280426"/>
            <a:ext cx="8957417" cy="4440061"/>
          </a:xfrm>
        </p:spPr>
        <p:txBody>
          <a:bodyPr/>
          <a:lstStyle/>
          <a:p>
            <a:pPr marL="342900" lvl="0" indent="-342900" algn="just">
              <a:spcBef>
                <a:spcPts val="0"/>
              </a:spcBef>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Nationwide </a:t>
            </a:r>
            <a:r>
              <a:rPr lang="en-US" sz="2000" dirty="0">
                <a:solidFill>
                  <a:schemeClr val="tx1"/>
                </a:solidFill>
                <a:latin typeface="Times New Roman" panose="02020603050405020304" pitchFamily="18" charset="0"/>
                <a:cs typeface="Times New Roman" panose="02020603050405020304" pitchFamily="18" charset="0"/>
              </a:rPr>
              <a:t>Access: MediHub delivers essential medical supplies nationwide, ensuring accessibility even in remote areas or during emergencies.</a:t>
            </a:r>
          </a:p>
          <a:p>
            <a:pPr marL="342900" lvl="0" indent="-342900" algn="just">
              <a:spcBef>
                <a:spcPts val="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Time-Saving Convenience: Users can shop for medical supplies online, saving time compared to visiting physical pharmacies, ideal for busy individuals.</a:t>
            </a:r>
          </a:p>
          <a:p>
            <a:pPr marL="342900" lvl="0" indent="-342900" algn="just">
              <a:spcBef>
                <a:spcPts val="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Extensive Product Range: </a:t>
            </a:r>
            <a:r>
              <a:rPr lang="en-US" sz="2000" dirty="0" err="1">
                <a:solidFill>
                  <a:schemeClr val="tx1"/>
                </a:solidFill>
                <a:latin typeface="Times New Roman" panose="02020603050405020304" pitchFamily="18" charset="0"/>
                <a:cs typeface="Times New Roman" panose="02020603050405020304" pitchFamily="18" charset="0"/>
              </a:rPr>
              <a:t>MediHub's</a:t>
            </a:r>
            <a:r>
              <a:rPr lang="en-US" sz="2000" dirty="0">
                <a:solidFill>
                  <a:schemeClr val="tx1"/>
                </a:solidFill>
                <a:latin typeface="Times New Roman" panose="02020603050405020304" pitchFamily="18" charset="0"/>
                <a:cs typeface="Times New Roman" panose="02020603050405020304" pitchFamily="18" charset="0"/>
              </a:rPr>
              <a:t> website offers a wide selection of medical supplies, medicines, and healthcare products, catering to diverse needs and preferences.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Case Diagram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1" y="787755"/>
            <a:ext cx="8369299" cy="5513110"/>
          </a:xfrm>
          <a:prstGeom prst="rect">
            <a:avLst/>
          </a:prstGeom>
        </p:spPr>
      </p:pic>
    </p:spTree>
    <p:extLst>
      <p:ext uri="{BB962C8B-B14F-4D97-AF65-F5344CB8AC3E}">
        <p14:creationId xmlns:p14="http://schemas.microsoft.com/office/powerpoint/2010/main" val="69968576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226b763f6f4_1_0"/>
          <p:cNvSpPr txBox="1">
            <a:spLocks noGrp="1"/>
          </p:cNvSpPr>
          <p:nvPr>
            <p:ph type="title"/>
          </p:nvPr>
        </p:nvSpPr>
        <p:spPr>
          <a:xfrm>
            <a:off x="3" y="2"/>
            <a:ext cx="7115700" cy="787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t>FEATURES</a:t>
            </a:r>
            <a:endParaRPr sz="2800" b="1" dirty="0"/>
          </a:p>
        </p:txBody>
      </p:sp>
      <p:sp>
        <p:nvSpPr>
          <p:cNvPr id="67" name="Google Shape;67;g226b763f6f4_1_0"/>
          <p:cNvSpPr txBox="1">
            <a:spLocks noGrp="1"/>
          </p:cNvSpPr>
          <p:nvPr>
            <p:ph type="body" idx="1"/>
          </p:nvPr>
        </p:nvSpPr>
        <p:spPr>
          <a:xfrm>
            <a:off x="363915" y="1297602"/>
            <a:ext cx="9041100" cy="4479084"/>
          </a:xfrm>
          <a:prstGeom prst="rect">
            <a:avLst/>
          </a:prstGeom>
        </p:spPr>
        <p:txBody>
          <a:bodyPr spcFirstLastPara="1" wrap="square" lIns="91425" tIns="45700" rIns="91425" bIns="45700" anchor="t" anchorCtr="0">
            <a:noAutofit/>
          </a:bodyPr>
          <a:lstStyle/>
          <a:p>
            <a:r>
              <a:rPr lang="en-US" sz="2000" dirty="0"/>
              <a:t>User Registration and Login: Secure registration and login system for users to create accounts and access the platform.</a:t>
            </a:r>
          </a:p>
          <a:p>
            <a:r>
              <a:rPr lang="en-US" sz="2000" dirty="0"/>
              <a:t>Product Catalog: Comprehensive catalog featuring a wide range of medical supplies, medicines, and healthcare products.</a:t>
            </a:r>
          </a:p>
          <a:p>
            <a:r>
              <a:rPr lang="en-US" sz="2000" dirty="0" smtClean="0"/>
              <a:t>Shopping </a:t>
            </a:r>
            <a:r>
              <a:rPr lang="en-US" sz="2000" dirty="0"/>
              <a:t>Cart: Virtual shopping cart for users to add, remove, and manage their selected items before checkout.</a:t>
            </a:r>
          </a:p>
          <a:p>
            <a:r>
              <a:rPr lang="en-US" sz="2000" dirty="0">
                <a:solidFill>
                  <a:schemeClr val="tx1"/>
                </a:solidFill>
              </a:rPr>
              <a:t>Secure Payment Gateway: Integration with secure payment gateways for safe and hassle-free transactions</a:t>
            </a:r>
            <a:r>
              <a:rPr lang="en-US" sz="2000" dirty="0" smtClean="0">
                <a:solidFill>
                  <a:schemeClr val="tx1"/>
                </a:solidFill>
              </a:rPr>
              <a:t>.</a:t>
            </a:r>
            <a:endParaRPr lang="en-US" sz="2000" dirty="0">
              <a:solidFill>
                <a:schemeClr val="tx1"/>
              </a:solidFill>
            </a:endParaRPr>
          </a:p>
          <a:p>
            <a:r>
              <a:rPr lang="en-US" sz="2000" dirty="0" smtClean="0"/>
              <a:t>Search : Advanced alphabetic search to </a:t>
            </a:r>
            <a:r>
              <a:rPr lang="en-US" sz="2000" dirty="0"/>
              <a:t>help users find specific products quickly</a:t>
            </a:r>
            <a:r>
              <a:rPr lang="en-US" sz="2000" dirty="0" smtClean="0"/>
              <a:t>.</a:t>
            </a:r>
          </a:p>
          <a:p>
            <a:r>
              <a:rPr lang="en-US" sz="2000" dirty="0">
                <a:solidFill>
                  <a:schemeClr val="tx1"/>
                </a:solidFill>
              </a:rPr>
              <a:t>Order Tracking: Real-time order tracking functionality to keep users informed about the status of their purchases</a:t>
            </a:r>
            <a:r>
              <a:rPr lang="en-US" sz="2000" dirty="0" smtClean="0">
                <a:solidFill>
                  <a:schemeClr val="tx1"/>
                </a:solidFill>
              </a:rPr>
              <a:t>.</a:t>
            </a:r>
            <a:endParaRPr lang="en-US" sz="2000" dirty="0">
              <a:solidFill>
                <a:schemeClr val="tx1"/>
              </a:solidFill>
            </a:endParaRPr>
          </a:p>
        </p:txBody>
      </p:sp>
      <p:sp>
        <p:nvSpPr>
          <p:cNvPr id="68" name="Google Shape;68;g226b763f6f4_1_0"/>
          <p:cNvSpPr txBox="1">
            <a:spLocks noGrp="1"/>
          </p:cNvSpPr>
          <p:nvPr>
            <p:ph type="sldNum" idx="12"/>
          </p:nvPr>
        </p:nvSpPr>
        <p:spPr>
          <a:xfrm>
            <a:off x="7199422" y="5973796"/>
            <a:ext cx="2343900" cy="343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6</a:t>
            </a:fld>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l">
              <a:buFont typeface="Arial" panose="020B0604020202020204" pitchFamily="34" charset="0"/>
              <a:buChar char="•"/>
            </a:pPr>
            <a:r>
              <a:rPr lang="en-US" sz="2000" dirty="0" smtClean="0">
                <a:solidFill>
                  <a:schemeClr val="tx1"/>
                </a:solidFill>
              </a:rPr>
              <a:t>Feedback : </a:t>
            </a:r>
            <a:r>
              <a:rPr lang="en-US" sz="2000" dirty="0">
                <a:solidFill>
                  <a:schemeClr val="tx1"/>
                </a:solidFill>
              </a:rPr>
              <a:t>Option for users to leave feedback </a:t>
            </a:r>
            <a:r>
              <a:rPr lang="en-US" sz="2000" dirty="0" smtClean="0">
                <a:solidFill>
                  <a:schemeClr val="tx1"/>
                </a:solidFill>
              </a:rPr>
              <a:t>for </a:t>
            </a:r>
            <a:r>
              <a:rPr lang="en-US" sz="2000" dirty="0">
                <a:solidFill>
                  <a:schemeClr val="tx1"/>
                </a:solidFill>
              </a:rPr>
              <a:t>products and sellers</a:t>
            </a:r>
            <a:r>
              <a:rPr lang="en-US" sz="2000" dirty="0" smtClean="0">
                <a:solidFill>
                  <a:schemeClr val="tx1"/>
                </a:solidFill>
              </a:rPr>
              <a:t>.</a:t>
            </a:r>
          </a:p>
          <a:p>
            <a:pPr algn="l">
              <a:buFont typeface="Arial" panose="020B0604020202020204" pitchFamily="34" charset="0"/>
              <a:buChar char="•"/>
            </a:pPr>
            <a:r>
              <a:rPr lang="en-US" sz="2000" dirty="0" smtClean="0">
                <a:solidFill>
                  <a:schemeClr val="tx1"/>
                </a:solidFill>
              </a:rPr>
              <a:t>Wishlist: </a:t>
            </a:r>
            <a:r>
              <a:rPr lang="en-US" sz="2000" dirty="0">
                <a:solidFill>
                  <a:schemeClr val="tx1"/>
                </a:solidFill>
              </a:rPr>
              <a:t>Option for users to </a:t>
            </a:r>
            <a:r>
              <a:rPr lang="en-US" sz="2000" dirty="0" smtClean="0">
                <a:solidFill>
                  <a:schemeClr val="tx1"/>
                </a:solidFill>
              </a:rPr>
              <a:t>wish list products for later.</a:t>
            </a:r>
          </a:p>
          <a:p>
            <a:pPr algn="l">
              <a:buFont typeface="Arial" panose="020B0604020202020204" pitchFamily="34" charset="0"/>
              <a:buChar char="•"/>
            </a:pPr>
            <a:r>
              <a:rPr lang="en-US" sz="2000" dirty="0" smtClean="0">
                <a:solidFill>
                  <a:schemeClr val="tx1"/>
                </a:solidFill>
              </a:rPr>
              <a:t>User Profile Update: Updating user profile, adding profile picture and change password.</a:t>
            </a:r>
          </a:p>
          <a:p>
            <a:pPr algn="l">
              <a:buFont typeface="Arial" panose="020B0604020202020204" pitchFamily="34" charset="0"/>
              <a:buChar char="•"/>
            </a:pPr>
            <a:r>
              <a:rPr lang="en-US" sz="2000" dirty="0" smtClean="0">
                <a:solidFill>
                  <a:schemeClr val="tx1"/>
                </a:solidFill>
              </a:rPr>
              <a:t>FaQ’s: FaQ’s answered by admin</a:t>
            </a:r>
            <a:endParaRPr lang="en-US" sz="2000" dirty="0">
              <a:solidFill>
                <a:schemeClr val="tx1"/>
              </a:solidFill>
            </a:endParaRPr>
          </a:p>
          <a:p>
            <a:pPr algn="l">
              <a:buFont typeface="Arial" panose="020B0604020202020204" pitchFamily="34" charset="0"/>
              <a:buChar char="•"/>
            </a:pPr>
            <a:r>
              <a:rPr lang="en-US" sz="2000" dirty="0">
                <a:solidFill>
                  <a:schemeClr val="tx1"/>
                </a:solidFill>
              </a:rPr>
              <a:t>Admin Panel: Admin dashboard for managing products, users, orders, and other aspects of the </a:t>
            </a:r>
            <a:r>
              <a:rPr lang="en-US" sz="2000" dirty="0" smtClean="0">
                <a:solidFill>
                  <a:schemeClr val="tx1"/>
                </a:solidFill>
              </a:rPr>
              <a:t>platform</a:t>
            </a:r>
            <a:r>
              <a:rPr lang="en-US" sz="2000" dirty="0">
                <a:solidFill>
                  <a:schemeClr val="tx1"/>
                </a:solidFill>
              </a:rPr>
              <a:t> </a:t>
            </a:r>
            <a:r>
              <a:rPr lang="en-US" sz="2000" dirty="0" smtClean="0">
                <a:solidFill>
                  <a:schemeClr val="tx1"/>
                </a:solidFill>
              </a:rPr>
              <a:t>including analytics.</a:t>
            </a:r>
          </a:p>
          <a:p>
            <a:pPr algn="l">
              <a:buFont typeface="Arial" panose="020B0604020202020204" pitchFamily="34" charset="0"/>
              <a:buChar char="•"/>
            </a:pPr>
            <a:r>
              <a:rPr lang="en-US" sz="2000" dirty="0" smtClean="0">
                <a:solidFill>
                  <a:schemeClr val="tx1"/>
                </a:solidFill>
              </a:rPr>
              <a:t>Coupons : Additional coupons for discount</a:t>
            </a:r>
            <a:endParaRPr lang="en-US" sz="2000" dirty="0">
              <a:solidFill>
                <a:schemeClr val="tx1"/>
              </a:solidFill>
            </a:endParaRPr>
          </a:p>
          <a:p>
            <a:pPr algn="l">
              <a:buFont typeface="Arial" panose="020B0604020202020204" pitchFamily="34" charset="0"/>
              <a:buChar char="•"/>
            </a:pPr>
            <a:r>
              <a:rPr lang="en-US" sz="2000" dirty="0">
                <a:solidFill>
                  <a:schemeClr val="tx1"/>
                </a:solidFill>
              </a:rPr>
              <a:t>Responsive Design: Mobile-friendly design ensuring seamless access across devices.</a:t>
            </a:r>
          </a:p>
          <a:p>
            <a:pPr marL="25400" indent="0" algn="l"/>
            <a:endParaRPr lang="en-US" sz="20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Tree>
    <p:extLst>
      <p:ext uri="{BB962C8B-B14F-4D97-AF65-F5344CB8AC3E}">
        <p14:creationId xmlns:p14="http://schemas.microsoft.com/office/powerpoint/2010/main" val="222606559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4e6f485dd1_0_130"/>
          <p:cNvSpPr txBox="1">
            <a:spLocks noGrp="1"/>
          </p:cNvSpPr>
          <p:nvPr>
            <p:ph type="title"/>
          </p:nvPr>
        </p:nvSpPr>
        <p:spPr>
          <a:xfrm>
            <a:off x="1" y="0"/>
            <a:ext cx="4891200" cy="7878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sz="2800" b="1" dirty="0">
                <a:solidFill>
                  <a:schemeClr val="tx1"/>
                </a:solidFill>
              </a:rPr>
              <a:t>TECHNOLOGIES USED</a:t>
            </a:r>
            <a:endParaRPr sz="2800" b="1" dirty="0">
              <a:solidFill>
                <a:schemeClr val="tx1"/>
              </a:solidFill>
            </a:endParaRPr>
          </a:p>
        </p:txBody>
      </p:sp>
      <p:sp>
        <p:nvSpPr>
          <p:cNvPr id="75" name="Google Shape;75;g24e6f485dd1_0_130"/>
          <p:cNvSpPr txBox="1">
            <a:spLocks noGrp="1"/>
          </p:cNvSpPr>
          <p:nvPr>
            <p:ph type="body" idx="1"/>
          </p:nvPr>
        </p:nvSpPr>
        <p:spPr>
          <a:xfrm>
            <a:off x="370651" y="1048968"/>
            <a:ext cx="9041100" cy="4924828"/>
          </a:xfrm>
          <a:prstGeom prst="rect">
            <a:avLst/>
          </a:prstGeom>
        </p:spPr>
        <p:txBody>
          <a:bodyPr spcFirstLastPara="1" wrap="square" lIns="91425" tIns="45700" rIns="91425" bIns="45700" anchor="t" anchorCtr="0">
            <a:noAutofit/>
          </a:bodyPr>
          <a:lstStyle/>
          <a:p>
            <a:pPr marL="88900" indent="0">
              <a:buNone/>
            </a:pPr>
            <a:r>
              <a:rPr lang="en-IN" sz="2000" b="1" dirty="0"/>
              <a:t>Frontend</a:t>
            </a:r>
          </a:p>
          <a:p>
            <a:r>
              <a:rPr lang="en-IN" sz="2000" dirty="0" smtClean="0"/>
              <a:t>Angular JS</a:t>
            </a:r>
          </a:p>
          <a:p>
            <a:r>
              <a:rPr lang="en-IN" sz="2000" dirty="0" smtClean="0"/>
              <a:t>HTML </a:t>
            </a:r>
            <a:r>
              <a:rPr lang="en-IN" sz="2000" dirty="0"/>
              <a:t>(Hypertext Mark up Language)</a:t>
            </a:r>
          </a:p>
          <a:p>
            <a:r>
              <a:rPr lang="en-IN" sz="2000" dirty="0" smtClean="0"/>
              <a:t>SCSS </a:t>
            </a:r>
            <a:r>
              <a:rPr lang="en-IN" sz="2000" dirty="0"/>
              <a:t>(Sassy Cascading Style Sheets)</a:t>
            </a:r>
            <a:endParaRPr lang="en-IN" sz="2000" dirty="0"/>
          </a:p>
          <a:p>
            <a:r>
              <a:rPr lang="en-IN" sz="2000" dirty="0"/>
              <a:t>Bootstrap (Front-end framework</a:t>
            </a:r>
            <a:r>
              <a:rPr lang="en-IN" sz="2000" dirty="0" smtClean="0"/>
              <a:t>)</a:t>
            </a:r>
            <a:endParaRPr lang="en-IN" sz="2000" dirty="0"/>
          </a:p>
          <a:p>
            <a:pPr marL="88900" indent="0">
              <a:buNone/>
            </a:pPr>
            <a:r>
              <a:rPr lang="en-IN" sz="2000" b="1" dirty="0"/>
              <a:t>Backend</a:t>
            </a:r>
          </a:p>
          <a:p>
            <a:r>
              <a:rPr lang="en-IN" sz="2000" dirty="0"/>
              <a:t>Java</a:t>
            </a:r>
          </a:p>
          <a:p>
            <a:r>
              <a:rPr lang="en-IN" sz="2000" dirty="0" smtClean="0"/>
              <a:t>Hibernate</a:t>
            </a:r>
          </a:p>
          <a:p>
            <a:r>
              <a:rPr lang="en-IN" sz="2000" dirty="0" smtClean="0"/>
              <a:t>Spring Boot</a:t>
            </a:r>
            <a:endParaRPr lang="en-IN" sz="2000" dirty="0"/>
          </a:p>
          <a:p>
            <a:r>
              <a:rPr lang="en-IN" sz="2000" dirty="0" smtClean="0"/>
              <a:t>MySQL </a:t>
            </a:r>
            <a:r>
              <a:rPr lang="en-IN" sz="2000" dirty="0"/>
              <a:t>(Relational database management system</a:t>
            </a:r>
            <a:r>
              <a:rPr lang="en-IN" sz="2000" dirty="0" smtClean="0"/>
              <a:t>)</a:t>
            </a:r>
          </a:p>
          <a:p>
            <a:r>
              <a:rPr lang="en-IN" sz="2000" dirty="0" smtClean="0"/>
              <a:t>JWT</a:t>
            </a:r>
          </a:p>
          <a:p>
            <a:r>
              <a:rPr lang="en-IN" sz="2000" dirty="0" smtClean="0"/>
              <a:t>Spring Tool Suite </a:t>
            </a:r>
          </a:p>
          <a:p>
            <a:r>
              <a:rPr lang="en-IN" sz="2000" dirty="0"/>
              <a:t>L</a:t>
            </a:r>
            <a:r>
              <a:rPr lang="en-IN" sz="2000" dirty="0" smtClean="0"/>
              <a:t>ombok</a:t>
            </a:r>
            <a:endParaRPr lang="en-IN" sz="2000" dirty="0"/>
          </a:p>
        </p:txBody>
      </p:sp>
      <p:sp>
        <p:nvSpPr>
          <p:cNvPr id="76" name="Google Shape;76;g24e6f485dd1_0_130"/>
          <p:cNvSpPr txBox="1">
            <a:spLocks noGrp="1"/>
          </p:cNvSpPr>
          <p:nvPr>
            <p:ph type="sldNum" idx="12"/>
          </p:nvPr>
        </p:nvSpPr>
        <p:spPr>
          <a:xfrm>
            <a:off x="7199422" y="5973796"/>
            <a:ext cx="2343900" cy="343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marL="368300" indent="-342900" algn="l">
              <a:buFont typeface="Arial" panose="020B0604020202020204" pitchFamily="34" charset="0"/>
              <a:buChar char="•"/>
            </a:pPr>
            <a:r>
              <a:rPr lang="en-US" sz="2000" dirty="0">
                <a:solidFill>
                  <a:schemeClr val="tx1"/>
                </a:solidFill>
              </a:rPr>
              <a:t>In-House Delivery Team: Inspired by the successful models of </a:t>
            </a:r>
            <a:r>
              <a:rPr lang="en-US" sz="2000" dirty="0" err="1">
                <a:solidFill>
                  <a:schemeClr val="tx1"/>
                </a:solidFill>
              </a:rPr>
              <a:t>Swiggy</a:t>
            </a:r>
            <a:r>
              <a:rPr lang="en-US" sz="2000" dirty="0">
                <a:solidFill>
                  <a:schemeClr val="tx1"/>
                </a:solidFill>
              </a:rPr>
              <a:t> and </a:t>
            </a:r>
            <a:r>
              <a:rPr lang="en-US" sz="2000" dirty="0" err="1">
                <a:solidFill>
                  <a:schemeClr val="tx1"/>
                </a:solidFill>
              </a:rPr>
              <a:t>Zomato</a:t>
            </a:r>
            <a:r>
              <a:rPr lang="en-US" sz="2000">
                <a:solidFill>
                  <a:schemeClr val="tx1"/>
                </a:solidFill>
              </a:rPr>
              <a:t>, </a:t>
            </a:r>
            <a:r>
              <a:rPr lang="en-US" sz="2000" smtClean="0">
                <a:solidFill>
                  <a:schemeClr val="tx1"/>
                </a:solidFill>
              </a:rPr>
              <a:t>we‘ll be </a:t>
            </a:r>
            <a:r>
              <a:rPr lang="en-US" sz="2000" dirty="0">
                <a:solidFill>
                  <a:schemeClr val="tx1"/>
                </a:solidFill>
              </a:rPr>
              <a:t>implementing our own delivery team. Not only does this strategy create job opportunities, but it also allows us better control over delivery operations, ensuring timely and efficient service.</a:t>
            </a:r>
          </a:p>
          <a:p>
            <a:pPr marL="368300" indent="-342900" algn="l">
              <a:buFont typeface="Arial" panose="020B0604020202020204" pitchFamily="34" charset="0"/>
              <a:buChar char="•"/>
            </a:pPr>
            <a:r>
              <a:rPr lang="en-US" sz="2000" dirty="0" smtClean="0">
                <a:solidFill>
                  <a:schemeClr val="tx1"/>
                </a:solidFill>
              </a:rPr>
              <a:t>Partnering </a:t>
            </a:r>
            <a:r>
              <a:rPr lang="en-US" sz="2000" dirty="0">
                <a:solidFill>
                  <a:schemeClr val="tx1"/>
                </a:solidFill>
              </a:rPr>
              <a:t>with external delivery companies could limit our ability to negotiate terms. By managing our own team, we retain flexibility and control over costs, minimizing the risk of losses and maximizing profitability.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TextBox 4">
            <a:extLst>
              <a:ext uri="{FF2B5EF4-FFF2-40B4-BE49-F238E27FC236}">
                <a16:creationId xmlns:a16="http://schemas.microsoft.com/office/drawing/2014/main" id="{5B576EBE-37C4-344F-E70B-B02FC961EF7A}"/>
              </a:ext>
            </a:extLst>
          </p:cNvPr>
          <p:cNvSpPr txBox="1"/>
          <p:nvPr/>
        </p:nvSpPr>
        <p:spPr>
          <a:xfrm>
            <a:off x="1690778" y="172527"/>
            <a:ext cx="4597734" cy="461665"/>
          </a:xfrm>
          <a:prstGeom prst="rect">
            <a:avLst/>
          </a:prstGeom>
          <a:noFill/>
        </p:spPr>
        <p:txBody>
          <a:bodyPr wrap="none" rtlCol="0">
            <a:spAutoFit/>
          </a:bodyPr>
          <a:lstStyle/>
          <a:p>
            <a:r>
              <a:rPr lang="en-US" sz="2400" b="1" dirty="0" err="1"/>
              <a:t>MediHub’s</a:t>
            </a:r>
            <a:r>
              <a:rPr lang="en-US" sz="2400" b="1" dirty="0"/>
              <a:t> Delivery Strategies</a:t>
            </a:r>
            <a:endParaRPr lang="en-IN" sz="2400" dirty="0"/>
          </a:p>
        </p:txBody>
      </p:sp>
    </p:spTree>
    <p:extLst>
      <p:ext uri="{BB962C8B-B14F-4D97-AF65-F5344CB8AC3E}">
        <p14:creationId xmlns:p14="http://schemas.microsoft.com/office/powerpoint/2010/main" val="149962604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1169</TotalTime>
  <Words>674</Words>
  <Application>Microsoft Office PowerPoint</Application>
  <PresentationFormat>Custom</PresentationFormat>
  <Paragraphs>129</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MS PGothic</vt:lpstr>
      <vt:lpstr>Arial</vt:lpstr>
      <vt:lpstr>Calibri</vt:lpstr>
      <vt:lpstr>Söhne</vt:lpstr>
      <vt:lpstr>Times New Roman</vt:lpstr>
      <vt:lpstr>Office Theme</vt:lpstr>
      <vt:lpstr>PowerPoint Presentation</vt:lpstr>
      <vt:lpstr>OBJECTIVE</vt:lpstr>
      <vt:lpstr>PROBLEM</vt:lpstr>
      <vt:lpstr>SOLUTION</vt:lpstr>
      <vt:lpstr>Use Case Diagram</vt:lpstr>
      <vt:lpstr>FEATURES</vt:lpstr>
      <vt:lpstr>PowerPoint Presentation</vt:lpstr>
      <vt:lpstr>TECHNOLOGIES USED</vt:lpstr>
      <vt:lpstr>PowerPoint Presentation</vt:lpstr>
      <vt:lpstr>PowerPoint Presentation</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vt:lpstr>
      <vt:lpstr>Snapshots -  JUnit Testing</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asus</cp:lastModifiedBy>
  <cp:revision>126</cp:revision>
  <dcterms:created xsi:type="dcterms:W3CDTF">2021-07-05T10:09:00Z</dcterms:created>
  <dcterms:modified xsi:type="dcterms:W3CDTF">2024-07-09T18:03:42Z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1033-11.2.0.10466</vt:lpwstr>
  </property>
  <property fmtid="{D5CDD505-2E9C-101B-9397-08002B2CF9AE}" pid="3" name="ICV">
    <vt:lpwstr>57CEBD78968D47E8A1C50CE18D5DD9A5</vt:lpwstr>
  </property>
</Properties>
</file>